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8"/>
  </p:notesMasterIdLst>
  <p:sldIdLst>
    <p:sldId id="308" r:id="rId2"/>
    <p:sldId id="309" r:id="rId3"/>
    <p:sldId id="310" r:id="rId4"/>
    <p:sldId id="311" r:id="rId5"/>
    <p:sldId id="312" r:id="rId6"/>
    <p:sldId id="313" r:id="rId7"/>
    <p:sldId id="275" r:id="rId8"/>
    <p:sldId id="342" r:id="rId9"/>
    <p:sldId id="270" r:id="rId10"/>
    <p:sldId id="300" r:id="rId11"/>
    <p:sldId id="260" r:id="rId12"/>
    <p:sldId id="274" r:id="rId13"/>
    <p:sldId id="272" r:id="rId14"/>
    <p:sldId id="273" r:id="rId15"/>
    <p:sldId id="263" r:id="rId16"/>
    <p:sldId id="264" r:id="rId17"/>
    <p:sldId id="265" r:id="rId18"/>
    <p:sldId id="271" r:id="rId19"/>
    <p:sldId id="266" r:id="rId20"/>
    <p:sldId id="268" r:id="rId21"/>
    <p:sldId id="269" r:id="rId22"/>
    <p:sldId id="257" r:id="rId23"/>
    <p:sldId id="258" r:id="rId24"/>
    <p:sldId id="306" r:id="rId25"/>
    <p:sldId id="307" r:id="rId26"/>
    <p:sldId id="301" r:id="rId27"/>
    <p:sldId id="302" r:id="rId28"/>
    <p:sldId id="314" r:id="rId29"/>
    <p:sldId id="315" r:id="rId30"/>
    <p:sldId id="316" r:id="rId31"/>
    <p:sldId id="317" r:id="rId32"/>
    <p:sldId id="318" r:id="rId33"/>
    <p:sldId id="319" r:id="rId34"/>
    <p:sldId id="320" r:id="rId35"/>
    <p:sldId id="321" r:id="rId36"/>
    <p:sldId id="322" r:id="rId37"/>
    <p:sldId id="323" r:id="rId38"/>
    <p:sldId id="324" r:id="rId39"/>
    <p:sldId id="278" r:id="rId40"/>
    <p:sldId id="277" r:id="rId41"/>
    <p:sldId id="327" r:id="rId42"/>
    <p:sldId id="328" r:id="rId43"/>
    <p:sldId id="329" r:id="rId44"/>
    <p:sldId id="330" r:id="rId45"/>
    <p:sldId id="331" r:id="rId46"/>
    <p:sldId id="332" r:id="rId47"/>
    <p:sldId id="333" r:id="rId48"/>
    <p:sldId id="334" r:id="rId49"/>
    <p:sldId id="341" r:id="rId50"/>
    <p:sldId id="335" r:id="rId51"/>
    <p:sldId id="336" r:id="rId52"/>
    <p:sldId id="337" r:id="rId53"/>
    <p:sldId id="338" r:id="rId54"/>
    <p:sldId id="339" r:id="rId55"/>
    <p:sldId id="340" r:id="rId56"/>
    <p:sldId id="282" r:id="rId57"/>
    <p:sldId id="281" r:id="rId58"/>
    <p:sldId id="283" r:id="rId59"/>
    <p:sldId id="284" r:id="rId60"/>
    <p:sldId id="285" r:id="rId61"/>
    <p:sldId id="287" r:id="rId62"/>
    <p:sldId id="288" r:id="rId63"/>
    <p:sldId id="289" r:id="rId64"/>
    <p:sldId id="290" r:id="rId65"/>
    <p:sldId id="291" r:id="rId66"/>
    <p:sldId id="292" r:id="rId67"/>
    <p:sldId id="296" r:id="rId68"/>
    <p:sldId id="293" r:id="rId69"/>
    <p:sldId id="294" r:id="rId70"/>
    <p:sldId id="295" r:id="rId71"/>
    <p:sldId id="298" r:id="rId72"/>
    <p:sldId id="303" r:id="rId73"/>
    <p:sldId id="304" r:id="rId74"/>
    <p:sldId id="305" r:id="rId75"/>
    <p:sldId id="325" r:id="rId76"/>
    <p:sldId id="297" r:id="rId77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4C376E7D-6FE6-480C-946F-313E9C02DFEE}">
          <p14:sldIdLst>
            <p14:sldId id="308"/>
            <p14:sldId id="309"/>
            <p14:sldId id="310"/>
            <p14:sldId id="311"/>
            <p14:sldId id="312"/>
            <p14:sldId id="313"/>
          </p14:sldIdLst>
        </p14:section>
        <p14:section name="ssh client" id="{722CC66D-4B90-46BF-9562-3001CBBD3357}">
          <p14:sldIdLst>
            <p14:sldId id="275"/>
            <p14:sldId id="342"/>
          </p14:sldIdLst>
        </p14:section>
        <p14:section name="cloud.biopython.net" id="{5D6EDECC-9B43-4D47-92A6-F34CD7107EF8}">
          <p14:sldIdLst>
            <p14:sldId id="270"/>
            <p14:sldId id="300"/>
            <p14:sldId id="260"/>
            <p14:sldId id="274"/>
            <p14:sldId id="272"/>
            <p14:sldId id="273"/>
            <p14:sldId id="263"/>
            <p14:sldId id="264"/>
            <p14:sldId id="265"/>
            <p14:sldId id="271"/>
            <p14:sldId id="266"/>
            <p14:sldId id="268"/>
            <p14:sldId id="269"/>
          </p14:sldIdLst>
        </p14:section>
        <p14:section name="Linxu" id="{E6595937-4EC7-4004-AC6A-94BF21DB4336}">
          <p14:sldIdLst/>
        </p14:section>
        <p14:section name="제목 없는 구역" id="{BA394B78-C22E-4133-B039-089F6E3CD223}">
          <p14:sldIdLst>
            <p14:sldId id="257"/>
            <p14:sldId id="258"/>
            <p14:sldId id="306"/>
            <p14:sldId id="307"/>
            <p14:sldId id="301"/>
            <p14:sldId id="302"/>
          </p14:sldIdLst>
        </p14:section>
        <p14:section name="제목 없는 구역" id="{55531E4E-6C16-4E38-8230-B78446897A8A}">
          <p14:sldIdLst>
            <p14:sldId id="314"/>
            <p14:sldId id="315"/>
            <p14:sldId id="316"/>
            <p14:sldId id="317"/>
            <p14:sldId id="318"/>
            <p14:sldId id="319"/>
            <p14:sldId id="320"/>
            <p14:sldId id="321"/>
            <p14:sldId id="322"/>
            <p14:sldId id="323"/>
            <p14:sldId id="324"/>
            <p14:sldId id="278"/>
            <p14:sldId id="277"/>
            <p14:sldId id="327"/>
            <p14:sldId id="328"/>
            <p14:sldId id="329"/>
            <p14:sldId id="330"/>
            <p14:sldId id="331"/>
            <p14:sldId id="332"/>
            <p14:sldId id="333"/>
            <p14:sldId id="334"/>
            <p14:sldId id="341"/>
            <p14:sldId id="335"/>
            <p14:sldId id="336"/>
            <p14:sldId id="337"/>
            <p14:sldId id="338"/>
            <p14:sldId id="339"/>
            <p14:sldId id="340"/>
            <p14:sldId id="282"/>
            <p14:sldId id="281"/>
            <p14:sldId id="283"/>
            <p14:sldId id="284"/>
            <p14:sldId id="285"/>
            <p14:sldId id="287"/>
            <p14:sldId id="288"/>
            <p14:sldId id="289"/>
            <p14:sldId id="290"/>
            <p14:sldId id="291"/>
            <p14:sldId id="292"/>
            <p14:sldId id="296"/>
            <p14:sldId id="293"/>
            <p14:sldId id="294"/>
            <p14:sldId id="295"/>
            <p14:sldId id="298"/>
            <p14:sldId id="303"/>
            <p14:sldId id="304"/>
            <p14:sldId id="305"/>
            <p14:sldId id="325"/>
            <p14:sldId id="297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1" d="100"/>
          <a:sy n="81" d="100"/>
        </p:scale>
        <p:origin x="-1602" y="-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notesMaster" Target="notesMasters/notesMaster1.xml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1AEAFF-01A5-4927-B243-536A896744A2}" type="datetimeFigureOut">
              <a:rPr lang="ko-KR" altLang="en-US" smtClean="0"/>
              <a:t>2014-12-06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CE05F9-E0E5-4B80-A61F-0535CC3271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68912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02797E-31F8-4F65-B5D4-44ABA35D0DBD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18352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CB8B24-372D-43CE-9F0D-53CC5AF67D9E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11018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2014-12-06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2014-12-06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2014-12-06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2014-12-06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2014-12-06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2014-12-06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2014-12-06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2014-12-06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2014-12-06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2014-12-06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2014-12-06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30EDBD-1C2D-4C1E-B459-B60219FAB484}" type="datetimeFigureOut">
              <a:rPr lang="ko-KR" altLang="en-US" smtClean="0"/>
              <a:t>2014-12-06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bz93ReOv87Y" TargetMode="External"/><Relationship Id="rId2" Type="http://schemas.openxmlformats.org/officeDocument/2006/relationships/hyperlink" Target="http://www.bioinformatics.babraham.ac.uk/projects/fastqc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stjohn/SeqPrep" TargetMode="External"/><Relationship Id="rId7" Type="http://schemas.openxmlformats.org/officeDocument/2006/relationships/hyperlink" Target="http://solexaqa.sourceforge.net/" TargetMode="External"/><Relationship Id="rId2" Type="http://schemas.openxmlformats.org/officeDocument/2006/relationships/hyperlink" Target="http://hannonlab.cshl.edu/fastx_toolkit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galaxy.psu.edu/" TargetMode="External"/><Relationship Id="rId5" Type="http://schemas.openxmlformats.org/officeDocument/2006/relationships/hyperlink" Target="http://biopython.org/DIST/docs/tutorial/Tutorial.html" TargetMode="External"/><Relationship Id="rId4" Type="http://schemas.openxmlformats.org/officeDocument/2006/relationships/hyperlink" Target="http://biopython.org/" TargetMode="Externa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://emboss.sourceforge.net/docs/themes/SequenceFormats.html" TargetMode="External"/><Relationship Id="rId2" Type="http://schemas.openxmlformats.org/officeDocument/2006/relationships/hyperlink" Target="http://emboss.open-bio.org/rel/dev/apps/seqret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ebi.ac.uk/Tools/sfc/emboss_seqret/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hyperlink" Target="http://maq.sourceforge.net/fastq.shtml" TargetMode="Externa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://samtools.sourceforge.net/SAM1.pdf" TargetMode="Externa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bitvise.com/download-area" TargetMode="External"/><Relationship Id="rId2" Type="http://schemas.openxmlformats.org/officeDocument/2006/relationships/hyperlink" Target="http://www.netsarang.co.kr/download/software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social-networks-for-fun.googlecode.com/files/SSHSecureShellClient-3.2.9.exe" TargetMode="External"/><Relationship Id="rId4" Type="http://schemas.openxmlformats.org/officeDocument/2006/relationships/hyperlink" Target="https://answers.ssh.com/questions/2515/is-secure-shell-client-329-free-for-non-commercial-use" TargetMode="Externa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2130425"/>
            <a:ext cx="9144000" cy="1470025"/>
          </a:xfrm>
        </p:spPr>
        <p:txBody>
          <a:bodyPr/>
          <a:lstStyle/>
          <a:p>
            <a:r>
              <a:rPr lang="ko-KR" altLang="en-US" dirty="0" err="1" smtClean="0"/>
              <a:t>바이오스핀의</a:t>
            </a:r>
            <a:r>
              <a:rPr lang="ko-KR" altLang="en-US" dirty="0" smtClean="0"/>
              <a:t> 모험 </a:t>
            </a:r>
            <a:r>
              <a:rPr lang="en-US" altLang="ko-KR" dirty="0" smtClean="0"/>
              <a:t>– </a:t>
            </a:r>
            <a:r>
              <a:rPr lang="en-US" altLang="ko-KR" dirty="0" smtClean="0"/>
              <a:t>NGS </a:t>
            </a:r>
            <a:r>
              <a:rPr lang="ko-KR" altLang="en-US" dirty="0" err="1" smtClean="0"/>
              <a:t>실습편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 smtClean="0"/>
              <a:t>뜻밖의 여정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06180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14.63.174.75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 smtClean="0"/>
              <a:t>GenomeCloud</a:t>
            </a:r>
            <a:r>
              <a:rPr lang="en-US" altLang="ko-KR" dirty="0" smtClean="0"/>
              <a:t> </a:t>
            </a:r>
            <a:r>
              <a:rPr lang="en-US" altLang="ko-KR" dirty="0" smtClean="0"/>
              <a:t>C6</a:t>
            </a:r>
            <a:endParaRPr lang="en-US" altLang="ko-KR" dirty="0" smtClean="0"/>
          </a:p>
          <a:p>
            <a:r>
              <a:rPr lang="en-US" altLang="ko-KR" dirty="0" smtClean="0"/>
              <a:t>Product </a:t>
            </a:r>
            <a:r>
              <a:rPr lang="en-US" altLang="ko-KR" dirty="0"/>
              <a:t>: </a:t>
            </a:r>
            <a:r>
              <a:rPr lang="en-US" altLang="ko-KR" dirty="0" smtClean="0"/>
              <a:t>C6 </a:t>
            </a:r>
            <a:r>
              <a:rPr lang="en-US" altLang="ko-KR" dirty="0"/>
              <a:t>( for WES </a:t>
            </a:r>
            <a:r>
              <a:rPr lang="en-US" altLang="ko-KR" dirty="0" smtClean="0"/>
              <a:t>)</a:t>
            </a:r>
          </a:p>
          <a:p>
            <a:pPr lvl="1"/>
            <a:r>
              <a:rPr lang="en-US" altLang="ko-KR" dirty="0" smtClean="0"/>
              <a:t>(12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vCore</a:t>
            </a:r>
            <a:r>
              <a:rPr lang="en-US" altLang="ko-KR" dirty="0"/>
              <a:t>,</a:t>
            </a:r>
            <a:r>
              <a:rPr lang="en-US" altLang="ko-KR" dirty="0" smtClean="0"/>
              <a:t> 16 </a:t>
            </a:r>
            <a:r>
              <a:rPr lang="en-US" altLang="ko-KR" dirty="0"/>
              <a:t>GB RAM </a:t>
            </a:r>
            <a:r>
              <a:rPr lang="en-US" altLang="ko-KR" dirty="0" smtClean="0"/>
              <a:t>) X 6 = 72 slot</a:t>
            </a:r>
          </a:p>
          <a:p>
            <a:pPr lvl="1"/>
            <a:r>
              <a:rPr lang="en-US" altLang="ko-KR" dirty="0" smtClean="0"/>
              <a:t>Disk </a:t>
            </a:r>
            <a:r>
              <a:rPr lang="en-US" altLang="ko-KR" dirty="0"/>
              <a:t>: </a:t>
            </a:r>
            <a:r>
              <a:rPr lang="en-US" altLang="ko-KR" dirty="0" smtClean="0"/>
              <a:t>Shared 3.6TB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47374" y="4643844"/>
            <a:ext cx="18469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err="1" smtClean="0"/>
              <a:t>ssh</a:t>
            </a:r>
            <a:r>
              <a:rPr lang="en-US" altLang="ko-KR" sz="2400" dirty="0" smtClean="0"/>
              <a:t> port: </a:t>
            </a:r>
            <a:r>
              <a:rPr lang="en-US" altLang="ko-KR" sz="2400" dirty="0" smtClean="0">
                <a:solidFill>
                  <a:srgbClr val="FF0000"/>
                </a:solidFill>
              </a:rPr>
              <a:t>22</a:t>
            </a:r>
            <a:endParaRPr lang="ko-KR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85371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GenomeCloud</a:t>
            </a:r>
            <a:r>
              <a:rPr lang="ko-KR" altLang="en-US" dirty="0" smtClean="0"/>
              <a:t> </a:t>
            </a:r>
            <a:r>
              <a:rPr lang="ko-KR" altLang="en-US" dirty="0" smtClean="0"/>
              <a:t>구성도</a:t>
            </a:r>
            <a:endParaRPr lang="ko-KR" altLang="en-US" dirty="0"/>
          </a:p>
        </p:txBody>
      </p:sp>
      <p:graphicFrame>
        <p:nvGraphicFramePr>
          <p:cNvPr id="19" name="내용 개체 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34515108"/>
              </p:ext>
            </p:extLst>
          </p:nvPr>
        </p:nvGraphicFramePr>
        <p:xfrm>
          <a:off x="628650" y="1825621"/>
          <a:ext cx="7886700" cy="22960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7340"/>
                <a:gridCol w="1187659"/>
                <a:gridCol w="1967021"/>
                <a:gridCol w="1577340"/>
                <a:gridCol w="1577340"/>
              </a:tblGrid>
              <a:tr h="47666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atin typeface="+mn-lt"/>
                        </a:rPr>
                        <a:t>호스트이름</a:t>
                      </a:r>
                      <a:endParaRPr lang="en-US" altLang="ko-KR" sz="1200" b="1" dirty="0" smtClean="0">
                        <a:latin typeface="+mn-lt"/>
                      </a:endParaRPr>
                    </a:p>
                    <a:p>
                      <a:pPr algn="ctr" latinLnBrk="1"/>
                      <a:r>
                        <a:rPr lang="en-US" altLang="ko-KR" sz="1200" b="1" dirty="0" smtClean="0">
                          <a:latin typeface="+mn-lt"/>
                        </a:rPr>
                        <a:t>(IP)</a:t>
                      </a:r>
                      <a:endParaRPr lang="ko-KR" altLang="en-US" sz="1200" b="1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latin typeface="+mn-lt"/>
                        </a:rPr>
                        <a:t>종류</a:t>
                      </a:r>
                      <a:endParaRPr lang="ko-KR" altLang="en-US" sz="1200" b="1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smtClean="0">
                          <a:latin typeface="+mn-lt"/>
                        </a:rPr>
                        <a:t>하드웨어</a:t>
                      </a:r>
                      <a:endParaRPr lang="ko-KR" altLang="en-US" sz="1200" b="1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smtClean="0">
                          <a:latin typeface="+mn-lt"/>
                        </a:rPr>
                        <a:t>용도</a:t>
                      </a:r>
                      <a:endParaRPr lang="ko-KR" altLang="en-US" sz="1200" b="1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atin typeface="+mn-lt"/>
                        </a:rPr>
                        <a:t>Storage</a:t>
                      </a:r>
                      <a:endParaRPr lang="ko-KR" altLang="en-US" sz="1200" b="1" dirty="0">
                        <a:latin typeface="+mn-lt"/>
                      </a:endParaRPr>
                    </a:p>
                  </a:txBody>
                  <a:tcPr anchor="ctr"/>
                </a:tc>
              </a:tr>
              <a:tr h="82273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 err="1" smtClean="0">
                          <a:latin typeface="+mn-lt"/>
                        </a:rPr>
                        <a:t>biomaster</a:t>
                      </a:r>
                      <a:endParaRPr lang="en-US" altLang="ko-KR" sz="1200" b="0" dirty="0" smtClean="0">
                        <a:latin typeface="+mn-lt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 smtClean="0">
                          <a:latin typeface="+mn-lt"/>
                        </a:rPr>
                        <a:t>(172.27.158.191)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smtClean="0">
                          <a:latin typeface="+mn-lt"/>
                        </a:rPr>
                        <a:t>Master node</a:t>
                      </a:r>
                      <a:endParaRPr lang="ko-KR" altLang="en-US" sz="1200" b="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 smtClean="0">
                          <a:latin typeface="+mn-lt"/>
                        </a:rPr>
                        <a:t>2 </a:t>
                      </a:r>
                      <a:r>
                        <a:rPr lang="en-US" altLang="ko-KR" sz="1200" b="0" dirty="0" err="1" smtClean="0">
                          <a:latin typeface="+mn-lt"/>
                        </a:rPr>
                        <a:t>vCore</a:t>
                      </a:r>
                      <a:r>
                        <a:rPr lang="en-US" altLang="ko-KR" sz="1200" b="0" dirty="0" smtClean="0">
                          <a:latin typeface="+mn-lt"/>
                        </a:rPr>
                        <a:t> 2GB RAM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 smtClean="0">
                          <a:latin typeface="+mn-lt"/>
                        </a:rPr>
                        <a:t>SGE</a:t>
                      </a:r>
                      <a:r>
                        <a:rPr lang="en-US" altLang="ko-KR" sz="1200" b="0" baseline="0" dirty="0" smtClean="0">
                          <a:latin typeface="+mn-lt"/>
                        </a:rPr>
                        <a:t> master</a:t>
                      </a:r>
                      <a:endParaRPr lang="ko-KR" altLang="en-US" sz="1200" b="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 smtClean="0">
                          <a:latin typeface="+mn-lt"/>
                        </a:rPr>
                        <a:t>Local</a:t>
                      </a:r>
                      <a:r>
                        <a:rPr lang="en-US" altLang="ko-KR" sz="1200" b="0" baseline="0" dirty="0" smtClean="0">
                          <a:latin typeface="+mn-lt"/>
                        </a:rPr>
                        <a:t> 100GB</a:t>
                      </a:r>
                    </a:p>
                    <a:p>
                      <a:pPr latinLnBrk="1"/>
                      <a:r>
                        <a:rPr lang="en-US" altLang="ko-KR" sz="1200" b="0" baseline="0" dirty="0" smtClean="0">
                          <a:latin typeface="+mn-lt"/>
                        </a:rPr>
                        <a:t>Shared 370GB</a:t>
                      </a:r>
                    </a:p>
                    <a:p>
                      <a:pPr latinLnBrk="1"/>
                      <a:r>
                        <a:rPr lang="en-US" altLang="ko-KR" sz="1200" b="0" baseline="0" dirty="0" smtClean="0">
                          <a:latin typeface="+mn-lt"/>
                        </a:rPr>
                        <a:t>/BIO</a:t>
                      </a:r>
                    </a:p>
                    <a:p>
                      <a:pPr latinLnBrk="1"/>
                      <a:r>
                        <a:rPr lang="en-US" altLang="ko-KR" sz="1200" b="0" baseline="0" dirty="0" smtClean="0">
                          <a:latin typeface="+mn-lt"/>
                        </a:rPr>
                        <a:t>/DB</a:t>
                      </a:r>
                      <a:endParaRPr lang="ko-KR" altLang="en-US" sz="1200" b="0" dirty="0">
                        <a:latin typeface="+mn-lt"/>
                      </a:endParaRPr>
                    </a:p>
                  </a:txBody>
                  <a:tcPr anchor="ctr"/>
                </a:tc>
              </a:tr>
              <a:tr h="51978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 smtClean="0">
                          <a:latin typeface="+mn-lt"/>
                        </a:rPr>
                        <a:t>bioworker1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 smtClean="0">
                          <a:latin typeface="+mn-lt"/>
                        </a:rPr>
                        <a:t>(172.27.230.117)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smtClean="0">
                          <a:latin typeface="+mn-lt"/>
                        </a:rPr>
                        <a:t>Cluster</a:t>
                      </a:r>
                      <a:r>
                        <a:rPr lang="en-US" altLang="ko-KR" sz="1200" b="0" baseline="0" dirty="0" smtClean="0">
                          <a:latin typeface="+mn-lt"/>
                        </a:rPr>
                        <a:t> node</a:t>
                      </a:r>
                      <a:endParaRPr lang="ko-KR" altLang="en-US" sz="1200" b="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 smtClean="0">
                          <a:latin typeface="+mn-lt"/>
                        </a:rPr>
                        <a:t>4 </a:t>
                      </a:r>
                      <a:r>
                        <a:rPr lang="en-US" altLang="ko-KR" sz="1200" b="0" dirty="0" err="1" smtClean="0">
                          <a:latin typeface="+mn-lt"/>
                        </a:rPr>
                        <a:t>vCore</a:t>
                      </a:r>
                      <a:r>
                        <a:rPr lang="en-US" altLang="ko-KR" sz="1200" b="0" dirty="0" smtClean="0">
                          <a:latin typeface="+mn-lt"/>
                        </a:rPr>
                        <a:t> 8GB RAM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 smtClean="0">
                          <a:latin typeface="+mn-lt"/>
                        </a:rPr>
                        <a:t>SGE client</a:t>
                      </a:r>
                      <a:endParaRPr lang="ko-KR" altLang="en-US" sz="1200" b="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 smtClean="0">
                          <a:latin typeface="+mn-lt"/>
                        </a:rPr>
                        <a:t>없음</a:t>
                      </a:r>
                    </a:p>
                  </a:txBody>
                  <a:tcPr anchor="ctr"/>
                </a:tc>
              </a:tr>
              <a:tr h="47666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 smtClean="0">
                          <a:latin typeface="+mn-lt"/>
                        </a:rPr>
                        <a:t>bioworker2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 smtClean="0">
                          <a:latin typeface="+mn-lt"/>
                        </a:rPr>
                        <a:t>(172.27.230.128)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 smtClean="0">
                          <a:latin typeface="+mn-lt"/>
                        </a:rPr>
                        <a:t>Cluster</a:t>
                      </a:r>
                      <a:r>
                        <a:rPr lang="en-US" altLang="ko-KR" sz="1200" b="0" baseline="0" dirty="0" smtClean="0">
                          <a:latin typeface="+mn-lt"/>
                        </a:rPr>
                        <a:t> node</a:t>
                      </a:r>
                      <a:endParaRPr lang="ko-KR" altLang="en-US" sz="1200" b="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 smtClean="0">
                          <a:latin typeface="+mn-lt"/>
                        </a:rPr>
                        <a:t>4 </a:t>
                      </a:r>
                      <a:r>
                        <a:rPr lang="en-US" altLang="ko-KR" sz="1200" b="0" dirty="0" err="1" smtClean="0">
                          <a:latin typeface="+mn-lt"/>
                        </a:rPr>
                        <a:t>vCore</a:t>
                      </a:r>
                      <a:r>
                        <a:rPr lang="en-US" altLang="ko-KR" sz="1200" b="0" dirty="0" smtClean="0">
                          <a:latin typeface="+mn-lt"/>
                        </a:rPr>
                        <a:t> 8GB RAM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 smtClean="0">
                          <a:latin typeface="+mn-lt"/>
                        </a:rPr>
                        <a:t>SGE client</a:t>
                      </a:r>
                      <a:endParaRPr lang="ko-KR" altLang="en-US" sz="1200" b="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 smtClean="0">
                          <a:latin typeface="+mn-lt"/>
                        </a:rPr>
                        <a:t>없음</a:t>
                      </a: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115061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83" name="Picture 2" descr="S2A9900"/>
          <p:cNvPicPr>
            <a:picLocks noChangeAspect="1" noChangeArrowheads="1"/>
          </p:cNvPicPr>
          <p:nvPr/>
        </p:nvPicPr>
        <p:blipFill>
          <a:blip r:embed="rId2" cstate="print"/>
          <a:srcRect l="7412" t="1495" r="2883" b="847"/>
          <a:stretch>
            <a:fillRect/>
          </a:stretch>
        </p:blipFill>
        <p:spPr bwMode="auto">
          <a:xfrm>
            <a:off x="4142955" y="4425188"/>
            <a:ext cx="455373" cy="1110470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</p:pic>
      <p:sp>
        <p:nvSpPr>
          <p:cNvPr id="84" name="모서리가 둥근 직사각형 83"/>
          <p:cNvSpPr/>
          <p:nvPr/>
        </p:nvSpPr>
        <p:spPr>
          <a:xfrm>
            <a:off x="954507" y="3923025"/>
            <a:ext cx="1332772" cy="299618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2"/>
                </a:solidFill>
              </a:rPr>
              <a:t>bioworker1</a:t>
            </a:r>
            <a:endParaRPr lang="ko-KR" altLang="en-US" sz="1000" dirty="0">
              <a:solidFill>
                <a:schemeClr val="tx2"/>
              </a:solidFill>
            </a:endParaRPr>
          </a:p>
        </p:txBody>
      </p:sp>
      <p:pic>
        <p:nvPicPr>
          <p:cNvPr id="89" name="Picture 2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3079450" y="4230537"/>
            <a:ext cx="1198699" cy="194651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90" name="꺾인 연결선 89"/>
          <p:cNvCxnSpPr>
            <a:stCxn id="89" idx="3"/>
            <a:endCxn id="83" idx="0"/>
          </p:cNvCxnSpPr>
          <p:nvPr/>
        </p:nvCxnSpPr>
        <p:spPr>
          <a:xfrm>
            <a:off x="4278149" y="4327863"/>
            <a:ext cx="92493" cy="97325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모서리가 둥근 직사각형 90"/>
          <p:cNvSpPr/>
          <p:nvPr/>
        </p:nvSpPr>
        <p:spPr>
          <a:xfrm>
            <a:off x="3012415" y="3925727"/>
            <a:ext cx="1332772" cy="299618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2"/>
                </a:solidFill>
              </a:rPr>
              <a:t>Frontend</a:t>
            </a:r>
            <a:endParaRPr lang="ko-KR" altLang="en-US" sz="1000" dirty="0">
              <a:solidFill>
                <a:schemeClr val="tx2"/>
              </a:solidFill>
            </a:endParaRPr>
          </a:p>
        </p:txBody>
      </p:sp>
      <p:pic>
        <p:nvPicPr>
          <p:cNvPr id="92" name="Picture 2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3083133" y="2848051"/>
            <a:ext cx="1198699" cy="194651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3" name="모서리가 둥근 직사각형 92"/>
          <p:cNvSpPr/>
          <p:nvPr/>
        </p:nvSpPr>
        <p:spPr>
          <a:xfrm>
            <a:off x="3016098" y="2543241"/>
            <a:ext cx="1332772" cy="299618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err="1" smtClean="0">
                <a:solidFill>
                  <a:schemeClr val="tx2"/>
                </a:solidFill>
              </a:rPr>
              <a:t>biomaster</a:t>
            </a:r>
            <a:endParaRPr lang="ko-KR" altLang="en-US" sz="1000" dirty="0">
              <a:solidFill>
                <a:schemeClr val="tx2"/>
              </a:solidFill>
            </a:endParaRPr>
          </a:p>
        </p:txBody>
      </p:sp>
      <p:cxnSp>
        <p:nvCxnSpPr>
          <p:cNvPr id="94" name="직선 화살표 연결선 93"/>
          <p:cNvCxnSpPr>
            <a:stCxn id="92" idx="2"/>
            <a:endCxn id="91" idx="0"/>
          </p:cNvCxnSpPr>
          <p:nvPr/>
        </p:nvCxnSpPr>
        <p:spPr>
          <a:xfrm flipH="1">
            <a:off x="3678801" y="3042702"/>
            <a:ext cx="3682" cy="883025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6" name="Picture 2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1018080" y="4233529"/>
            <a:ext cx="1198699" cy="194651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97" name="직선 화살표 연결선 96"/>
          <p:cNvCxnSpPr>
            <a:stCxn id="96" idx="3"/>
            <a:endCxn id="89" idx="1"/>
          </p:cNvCxnSpPr>
          <p:nvPr/>
        </p:nvCxnSpPr>
        <p:spPr>
          <a:xfrm flipV="1">
            <a:off x="2216779" y="4327863"/>
            <a:ext cx="862671" cy="2992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/>
          <p:cNvSpPr txBox="1"/>
          <p:nvPr/>
        </p:nvSpPr>
        <p:spPr>
          <a:xfrm>
            <a:off x="2208363" y="4335923"/>
            <a:ext cx="753732" cy="246221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NFS</a:t>
            </a:r>
            <a:r>
              <a:rPr lang="en-US" altLang="ko-KR" sz="1000" dirty="0" smtClean="0"/>
              <a:t>(/</a:t>
            </a:r>
            <a:r>
              <a:rPr lang="en-US" altLang="ko-KR" sz="1000" dirty="0" smtClean="0"/>
              <a:t>BIO</a:t>
            </a:r>
            <a:r>
              <a:rPr lang="en-US" altLang="ko-KR" sz="1000" dirty="0" smtClean="0"/>
              <a:t>)</a:t>
            </a:r>
            <a:endParaRPr lang="ko-KR" altLang="en-US" sz="1000" dirty="0"/>
          </a:p>
        </p:txBody>
      </p:sp>
      <p:sp>
        <p:nvSpPr>
          <p:cNvPr id="99" name="TextBox 98"/>
          <p:cNvSpPr txBox="1"/>
          <p:nvPr/>
        </p:nvSpPr>
        <p:spPr>
          <a:xfrm>
            <a:off x="4024926" y="5536500"/>
            <a:ext cx="630301" cy="246221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Storage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6934590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GenomeCloud</a:t>
            </a:r>
            <a:r>
              <a:rPr lang="en-US" altLang="ko-KR" dirty="0" smtClean="0"/>
              <a:t> convention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Grid Engine 2011.11 </a:t>
            </a:r>
            <a:br>
              <a:rPr lang="en-US" altLang="ko-KR" dirty="0"/>
            </a:br>
            <a:r>
              <a:rPr lang="en-US" altLang="ko-KR" dirty="0"/>
              <a:t>(SGE 6.2 u5 </a:t>
            </a:r>
            <a:r>
              <a:rPr lang="ko-KR" altLang="en-US" dirty="0"/>
              <a:t>호환</a:t>
            </a:r>
            <a:r>
              <a:rPr lang="en-US" altLang="ko-KR" dirty="0"/>
              <a:t>)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Shared</a:t>
            </a:r>
            <a:endParaRPr lang="en-US" altLang="ko-KR" dirty="0"/>
          </a:p>
          <a:p>
            <a:r>
              <a:rPr lang="en-US" altLang="ko-KR" dirty="0" smtClean="0"/>
              <a:t>/</a:t>
            </a:r>
            <a:r>
              <a:rPr lang="en-US" altLang="ko-KR" dirty="0"/>
              <a:t>BIO/data : </a:t>
            </a:r>
            <a:r>
              <a:rPr lang="ko-KR" altLang="en-US" dirty="0"/>
              <a:t>빈 </a:t>
            </a:r>
            <a:r>
              <a:rPr lang="ko-KR" altLang="en-US" dirty="0" err="1"/>
              <a:t>디렉토리</a:t>
            </a:r>
            <a:r>
              <a:rPr lang="en-US" altLang="ko-KR" dirty="0"/>
              <a:t>, </a:t>
            </a:r>
            <a:r>
              <a:rPr lang="ko-KR" altLang="en-US" dirty="0"/>
              <a:t>자유 활용 가능</a:t>
            </a:r>
          </a:p>
          <a:p>
            <a:r>
              <a:rPr lang="en-US" altLang="ko-KR" dirty="0" smtClean="0"/>
              <a:t>/</a:t>
            </a:r>
            <a:r>
              <a:rPr lang="en-US" altLang="ko-KR" dirty="0"/>
              <a:t>BIO/cloud : </a:t>
            </a:r>
            <a:r>
              <a:rPr lang="ko-KR" altLang="en-US" dirty="0"/>
              <a:t>빈 </a:t>
            </a:r>
            <a:r>
              <a:rPr lang="ko-KR" altLang="en-US" dirty="0" err="1"/>
              <a:t>디렉토리</a:t>
            </a:r>
            <a:r>
              <a:rPr lang="en-US" altLang="ko-KR" dirty="0"/>
              <a:t>, </a:t>
            </a:r>
            <a:r>
              <a:rPr lang="ko-KR" altLang="en-US" dirty="0"/>
              <a:t>자유 활용 가능</a:t>
            </a:r>
          </a:p>
          <a:p>
            <a:r>
              <a:rPr lang="en-US" altLang="ko-KR" dirty="0" smtClean="0"/>
              <a:t>/</a:t>
            </a:r>
            <a:r>
              <a:rPr lang="en-US" altLang="ko-KR" dirty="0"/>
              <a:t>BIO/app : </a:t>
            </a:r>
            <a:r>
              <a:rPr lang="ko-KR" altLang="en-US" dirty="0"/>
              <a:t>유전체 관련 소프트웨어들이 미리 설치되어 있으며</a:t>
            </a:r>
            <a:r>
              <a:rPr lang="en-US" altLang="ko-KR" dirty="0"/>
              <a:t>, </a:t>
            </a:r>
            <a:r>
              <a:rPr lang="ko-KR" altLang="en-US" dirty="0"/>
              <a:t>추가도 가능함</a:t>
            </a:r>
          </a:p>
          <a:p>
            <a:r>
              <a:rPr lang="en-US" altLang="ko-KR" dirty="0" smtClean="0"/>
              <a:t>/</a:t>
            </a:r>
            <a:r>
              <a:rPr lang="en-US" altLang="ko-KR" dirty="0"/>
              <a:t>BIO/</a:t>
            </a:r>
            <a:r>
              <a:rPr lang="en-US" altLang="ko-KR" dirty="0" err="1"/>
              <a:t>ge</a:t>
            </a:r>
            <a:r>
              <a:rPr lang="en-US" altLang="ko-KR" dirty="0"/>
              <a:t> : Grid Engine </a:t>
            </a:r>
            <a:r>
              <a:rPr lang="ko-KR" altLang="en-US" dirty="0"/>
              <a:t>설치 </a:t>
            </a:r>
            <a:r>
              <a:rPr lang="ko-KR" altLang="en-US" dirty="0" err="1" smtClean="0"/>
              <a:t>디렉토리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34027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Cluster monitoring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683" y="1196752"/>
            <a:ext cx="8085773" cy="56649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029953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Sun </a:t>
            </a:r>
            <a:r>
              <a:rPr lang="en-US" altLang="ko-KR" dirty="0" smtClean="0"/>
              <a:t>Grid Engine(1)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000" dirty="0" smtClean="0"/>
              <a:t>Sun Grid Engine = Job Scheduler</a:t>
            </a:r>
          </a:p>
          <a:p>
            <a:r>
              <a:rPr lang="en-US" altLang="ko-KR" sz="2000" dirty="0" smtClean="0"/>
              <a:t>Job, Slot, Node, Queue</a:t>
            </a:r>
          </a:p>
          <a:p>
            <a:pPr lvl="1"/>
            <a:r>
              <a:rPr lang="en-US" altLang="ko-KR" sz="1600" dirty="0" smtClean="0"/>
              <a:t>Job: </a:t>
            </a:r>
            <a:r>
              <a:rPr lang="ko-KR" altLang="en-US" sz="1600" dirty="0" smtClean="0"/>
              <a:t>작업의 단위</a:t>
            </a:r>
            <a:r>
              <a:rPr lang="en-US" altLang="ko-KR" sz="1600" dirty="0" smtClean="0"/>
              <a:t>(Run Script, Command)</a:t>
            </a:r>
          </a:p>
          <a:p>
            <a:pPr lvl="1"/>
            <a:r>
              <a:rPr lang="en-US" altLang="ko-KR" sz="1600" dirty="0" smtClean="0"/>
              <a:t>Slot: </a:t>
            </a:r>
            <a:r>
              <a:rPr lang="ko-KR" altLang="en-US" sz="1600" dirty="0" smtClean="0"/>
              <a:t>작업을 </a:t>
            </a:r>
            <a:r>
              <a:rPr lang="en-US" altLang="ko-KR" sz="1600" dirty="0" smtClean="0"/>
              <a:t>Processing </a:t>
            </a:r>
            <a:r>
              <a:rPr lang="ko-KR" altLang="en-US" sz="1600" dirty="0" smtClean="0"/>
              <a:t>하기 위한 단위</a:t>
            </a:r>
            <a:r>
              <a:rPr lang="en-US" altLang="ko-KR" sz="1600" dirty="0" smtClean="0"/>
              <a:t>(Core/Thread/Process)</a:t>
            </a:r>
          </a:p>
          <a:p>
            <a:pPr lvl="1"/>
            <a:r>
              <a:rPr lang="en-US" altLang="ko-KR" sz="1600" dirty="0" smtClean="0"/>
              <a:t>Node: Slot</a:t>
            </a:r>
            <a:r>
              <a:rPr lang="ko-KR" altLang="en-US" sz="1600" dirty="0" smtClean="0"/>
              <a:t>을 가진 물리적인 </a:t>
            </a:r>
            <a:r>
              <a:rPr lang="ko-KR" altLang="en-US" sz="1600" dirty="0" err="1" smtClean="0"/>
              <a:t>프로세싱</a:t>
            </a:r>
            <a:r>
              <a:rPr lang="ko-KR" altLang="en-US" sz="1600" dirty="0" smtClean="0"/>
              <a:t> 하드웨어</a:t>
            </a:r>
            <a:r>
              <a:rPr lang="en-US" altLang="ko-KR" sz="1600" dirty="0" smtClean="0"/>
              <a:t>(</a:t>
            </a:r>
            <a:r>
              <a:rPr lang="ko-KR" altLang="en-US" sz="1600" dirty="0" smtClean="0"/>
              <a:t>연산 서버</a:t>
            </a:r>
            <a:r>
              <a:rPr lang="en-US" altLang="ko-KR" sz="1600" dirty="0" smtClean="0"/>
              <a:t>)</a:t>
            </a:r>
          </a:p>
          <a:p>
            <a:pPr lvl="1"/>
            <a:r>
              <a:rPr lang="en-US" altLang="ko-KR" sz="1600" dirty="0" smtClean="0"/>
              <a:t>Queue: </a:t>
            </a:r>
            <a:r>
              <a:rPr lang="ko-KR" altLang="en-US" sz="1600" dirty="0" smtClean="0"/>
              <a:t>하나 이상의 </a:t>
            </a:r>
            <a:r>
              <a:rPr lang="en-US" altLang="ko-KR" sz="1600" dirty="0" smtClean="0"/>
              <a:t>Node</a:t>
            </a:r>
            <a:r>
              <a:rPr lang="ko-KR" altLang="en-US" sz="1600" dirty="0" smtClean="0"/>
              <a:t>를 가지는 그룹</a:t>
            </a:r>
            <a:endParaRPr lang="en-US" altLang="ko-KR" sz="1600" dirty="0" smtClean="0"/>
          </a:p>
          <a:p>
            <a:pPr lvl="1"/>
            <a:endParaRPr lang="en-US" altLang="ko-KR" sz="1600" dirty="0"/>
          </a:p>
          <a:p>
            <a:r>
              <a:rPr lang="en-US" altLang="ko-KR" sz="2000" dirty="0" err="1"/>
              <a:t>qhost</a:t>
            </a:r>
            <a:r>
              <a:rPr lang="en-US" altLang="ko-KR" sz="2000" dirty="0"/>
              <a:t> – </a:t>
            </a:r>
            <a:r>
              <a:rPr lang="ko-KR" altLang="en-US" sz="2000" dirty="0"/>
              <a:t>현재 </a:t>
            </a:r>
            <a:r>
              <a:rPr lang="en-US" altLang="ko-KR" sz="2000" dirty="0"/>
              <a:t>Node </a:t>
            </a:r>
            <a:r>
              <a:rPr lang="ko-KR" altLang="en-US" sz="2000" dirty="0"/>
              <a:t>들의 </a:t>
            </a:r>
            <a:r>
              <a:rPr lang="en-US" altLang="ko-KR" sz="2000" dirty="0"/>
              <a:t>Resource </a:t>
            </a:r>
            <a:r>
              <a:rPr lang="ko-KR" altLang="en-US" sz="2000" dirty="0"/>
              <a:t>사용량 확인</a:t>
            </a:r>
            <a:endParaRPr lang="en-US" altLang="ko-KR" sz="2000" dirty="0"/>
          </a:p>
          <a:p>
            <a:pPr marL="457200" lvl="1" indent="0">
              <a:buNone/>
            </a:pPr>
            <a:r>
              <a:rPr lang="en-US" altLang="ko-KR" sz="1600" dirty="0"/>
              <a:t>NCPU: Core</a:t>
            </a:r>
            <a:r>
              <a:rPr lang="ko-KR" altLang="en-US" sz="1600" dirty="0"/>
              <a:t>의 수</a:t>
            </a:r>
            <a:endParaRPr lang="en-US" altLang="ko-KR" sz="1600" dirty="0"/>
          </a:p>
          <a:p>
            <a:pPr marL="457200" lvl="1" indent="0">
              <a:buNone/>
            </a:pPr>
            <a:r>
              <a:rPr lang="en-US" altLang="ko-KR" sz="1600" dirty="0"/>
              <a:t>LOAD: </a:t>
            </a:r>
            <a:r>
              <a:rPr lang="ko-KR" altLang="en-US" sz="1600" dirty="0"/>
              <a:t>사용중인 프로세스</a:t>
            </a:r>
          </a:p>
          <a:p>
            <a:pPr marL="0" indent="0">
              <a:buNone/>
            </a:pPr>
            <a:endParaRPr lang="en-US" altLang="ko-KR" sz="2000" dirty="0" smtClean="0"/>
          </a:p>
          <a:p>
            <a:endParaRPr lang="en-US" altLang="ko-KR" sz="2000" dirty="0" smtClean="0"/>
          </a:p>
        </p:txBody>
      </p:sp>
    </p:spTree>
    <p:extLst>
      <p:ext uri="{BB962C8B-B14F-4D97-AF65-F5344CB8AC3E}">
        <p14:creationId xmlns:p14="http://schemas.microsoft.com/office/powerpoint/2010/main" val="21182325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Sun </a:t>
            </a:r>
            <a:r>
              <a:rPr lang="en-US" altLang="ko-KR" dirty="0"/>
              <a:t>Grid Engine(2)</a:t>
            </a:r>
            <a:endParaRPr lang="ko-KR" altLang="en-US" dirty="0"/>
          </a:p>
        </p:txBody>
      </p:sp>
      <p:sp>
        <p:nvSpPr>
          <p:cNvPr id="4" name="내용 개체 틀 2"/>
          <p:cNvSpPr>
            <a:spLocks noGrp="1"/>
          </p:cNvSpPr>
          <p:nvPr>
            <p:ph idx="1"/>
          </p:nvPr>
        </p:nvSpPr>
        <p:spPr>
          <a:xfrm>
            <a:off x="628650" y="1556792"/>
            <a:ext cx="7886700" cy="4896544"/>
          </a:xfrm>
        </p:spPr>
        <p:txBody>
          <a:bodyPr>
            <a:noAutofit/>
          </a:bodyPr>
          <a:lstStyle/>
          <a:p>
            <a:r>
              <a:rPr lang="en-US" altLang="ko-KR" sz="1800" dirty="0" err="1" smtClean="0"/>
              <a:t>qstat</a:t>
            </a:r>
            <a:r>
              <a:rPr lang="en-US" altLang="ko-KR" sz="1800" dirty="0" smtClean="0"/>
              <a:t> – </a:t>
            </a:r>
            <a:r>
              <a:rPr lang="ko-KR" altLang="en-US" sz="1800" dirty="0" smtClean="0"/>
              <a:t>현재 </a:t>
            </a:r>
            <a:r>
              <a:rPr lang="en-US" altLang="ko-KR" sz="1800" dirty="0" smtClean="0"/>
              <a:t>Job/queue</a:t>
            </a:r>
            <a:r>
              <a:rPr lang="ko-KR" altLang="en-US" sz="1800" dirty="0" smtClean="0"/>
              <a:t>의 상태 확인</a:t>
            </a:r>
            <a:endParaRPr lang="en-US" altLang="ko-KR" sz="1800" dirty="0"/>
          </a:p>
          <a:p>
            <a:pPr marL="457200" lvl="1" indent="0">
              <a:buNone/>
            </a:pPr>
            <a:r>
              <a:rPr lang="en-US" altLang="ko-KR" sz="1400" b="1" i="1" dirty="0" smtClean="0"/>
              <a:t>usage : </a:t>
            </a:r>
          </a:p>
          <a:p>
            <a:pPr marL="457200" lvl="1" indent="0">
              <a:buNone/>
            </a:pPr>
            <a:r>
              <a:rPr lang="en-US" altLang="ko-KR" sz="1400" b="1" i="1" dirty="0"/>
              <a:t>	</a:t>
            </a:r>
            <a:r>
              <a:rPr lang="en-US" altLang="ko-KR" sz="1400" b="1" i="1" dirty="0" err="1" smtClean="0"/>
              <a:t>qstat</a:t>
            </a:r>
            <a:r>
              <a:rPr lang="en-US" altLang="ko-KR" sz="1400" b="1" i="1" dirty="0" smtClean="0"/>
              <a:t> [-f] [-u user] [-j </a:t>
            </a:r>
            <a:r>
              <a:rPr lang="en-US" altLang="ko-KR" sz="1400" b="1" i="1" dirty="0" err="1" smtClean="0"/>
              <a:t>jod</a:t>
            </a:r>
            <a:r>
              <a:rPr lang="en-US" altLang="ko-KR" sz="1400" b="1" i="1" dirty="0" smtClean="0"/>
              <a:t> id] [-explain]</a:t>
            </a:r>
          </a:p>
          <a:p>
            <a:pPr marL="457200" lvl="1" indent="0">
              <a:buNone/>
            </a:pPr>
            <a:endParaRPr lang="en-US" altLang="ko-KR" sz="1400" b="1" i="1" dirty="0" smtClean="0"/>
          </a:p>
          <a:p>
            <a:pPr marL="457200" lvl="1" indent="0">
              <a:buNone/>
            </a:pPr>
            <a:r>
              <a:rPr lang="en-US" altLang="ko-KR" sz="1400" dirty="0" smtClean="0"/>
              <a:t>-f : full queue summary</a:t>
            </a:r>
          </a:p>
          <a:p>
            <a:pPr marL="457200" lvl="1" indent="0">
              <a:buNone/>
            </a:pPr>
            <a:r>
              <a:rPr lang="en-US" altLang="ko-KR" sz="1400" dirty="0" smtClean="0"/>
              <a:t>-u user : show only jobs from that user (</a:t>
            </a:r>
            <a:r>
              <a:rPr lang="ko-KR" altLang="en-US" sz="1400" dirty="0" smtClean="0"/>
              <a:t>전체 사용자 </a:t>
            </a:r>
            <a:r>
              <a:rPr lang="en-US" altLang="ko-KR" sz="1400" dirty="0" smtClean="0"/>
              <a:t>: ‘*’)</a:t>
            </a:r>
          </a:p>
          <a:p>
            <a:pPr marL="457200" lvl="1" indent="0">
              <a:buNone/>
            </a:pPr>
            <a:r>
              <a:rPr lang="en-US" altLang="ko-KR" sz="1400" dirty="0" smtClean="0"/>
              <a:t>-j [job id] : show </a:t>
            </a:r>
            <a:r>
              <a:rPr lang="en-US" altLang="ko-KR" sz="1400" dirty="0" err="1" smtClean="0"/>
              <a:t>config</a:t>
            </a:r>
            <a:r>
              <a:rPr lang="en-US" altLang="ko-KR" sz="1400" dirty="0" smtClean="0"/>
              <a:t> and scheduler info for job</a:t>
            </a:r>
          </a:p>
          <a:p>
            <a:pPr marL="457200" lvl="1" indent="0">
              <a:buNone/>
            </a:pPr>
            <a:r>
              <a:rPr lang="en-US" altLang="ko-KR" sz="1400" dirty="0" smtClean="0"/>
              <a:t>-explain : More info about the reason queue(s) in alarm state/error</a:t>
            </a:r>
          </a:p>
          <a:p>
            <a:r>
              <a:rPr lang="en-US" altLang="ko-KR" sz="1800" dirty="0" smtClean="0"/>
              <a:t>job states</a:t>
            </a:r>
          </a:p>
          <a:p>
            <a:pPr marL="457200" lvl="1" indent="0">
              <a:buNone/>
            </a:pPr>
            <a:r>
              <a:rPr lang="en-US" altLang="ko-KR" sz="1400" b="1" dirty="0" smtClean="0">
                <a:solidFill>
                  <a:srgbClr val="FF0000"/>
                </a:solidFill>
              </a:rPr>
              <a:t>t</a:t>
            </a:r>
            <a:r>
              <a:rPr lang="en-US" altLang="ko-KR" sz="1400" dirty="0" smtClean="0"/>
              <a:t> : Transferring, 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r</a:t>
            </a:r>
            <a:r>
              <a:rPr lang="en-US" altLang="ko-KR" sz="1400" dirty="0" smtClean="0"/>
              <a:t> : Running, 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R</a:t>
            </a:r>
            <a:r>
              <a:rPr lang="en-US" altLang="ko-KR" sz="1400" dirty="0" smtClean="0"/>
              <a:t> : Restarted, 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s</a:t>
            </a:r>
            <a:r>
              <a:rPr lang="en-US" altLang="ko-KR" sz="1400" dirty="0" smtClean="0"/>
              <a:t> : Suspended, 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S</a:t>
            </a:r>
            <a:r>
              <a:rPr lang="en-US" altLang="ko-KR" sz="1400" dirty="0" smtClean="0"/>
              <a:t> : </a:t>
            </a:r>
            <a:r>
              <a:rPr lang="en-US" altLang="ko-KR" sz="1400" dirty="0"/>
              <a:t>Suspended by the queue</a:t>
            </a:r>
          </a:p>
          <a:p>
            <a:pPr marL="457200" lvl="1" indent="0">
              <a:buNone/>
            </a:pPr>
            <a:r>
              <a:rPr lang="en-US" altLang="ko-KR" sz="1400" b="1" dirty="0" smtClean="0">
                <a:solidFill>
                  <a:srgbClr val="FF0000"/>
                </a:solidFill>
              </a:rPr>
              <a:t>T</a:t>
            </a:r>
            <a:r>
              <a:rPr lang="en-US" altLang="ko-KR" sz="1400" dirty="0" smtClean="0"/>
              <a:t> : </a:t>
            </a:r>
            <a:r>
              <a:rPr lang="en-US" altLang="ko-KR" sz="1400" dirty="0"/>
              <a:t>Suspend queue threshold </a:t>
            </a:r>
            <a:r>
              <a:rPr lang="en-US" altLang="ko-KR" sz="1400" dirty="0" smtClean="0"/>
              <a:t>reached, 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w</a:t>
            </a:r>
            <a:r>
              <a:rPr lang="en-US" altLang="ko-KR" sz="1400" dirty="0" smtClean="0"/>
              <a:t> : Waiting, 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h</a:t>
            </a:r>
            <a:r>
              <a:rPr lang="en-US" altLang="ko-KR" sz="1400" dirty="0" smtClean="0"/>
              <a:t> : Hold, 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e</a:t>
            </a:r>
            <a:r>
              <a:rPr lang="en-US" altLang="ko-KR" sz="1400" dirty="0" smtClean="0"/>
              <a:t> : Error</a:t>
            </a:r>
            <a:endParaRPr lang="en-US" altLang="ko-KR" sz="1400" dirty="0"/>
          </a:p>
          <a:p>
            <a:pPr marL="457200" lvl="1" indent="0">
              <a:buNone/>
            </a:pPr>
            <a:endParaRPr lang="en-US" altLang="ko-KR" sz="1400" dirty="0" smtClean="0"/>
          </a:p>
          <a:p>
            <a:r>
              <a:rPr lang="en-US" altLang="ko-KR" sz="1800" dirty="0" smtClean="0"/>
              <a:t>queue states</a:t>
            </a:r>
          </a:p>
          <a:p>
            <a:pPr marL="457200" lvl="1" indent="0">
              <a:buNone/>
            </a:pPr>
            <a:r>
              <a:rPr lang="en-US" altLang="ko-KR" sz="1400" b="1" dirty="0" smtClean="0">
                <a:solidFill>
                  <a:srgbClr val="FF0000"/>
                </a:solidFill>
              </a:rPr>
              <a:t>u</a:t>
            </a:r>
            <a:r>
              <a:rPr lang="en-US" altLang="ko-KR" sz="1400" dirty="0" smtClean="0"/>
              <a:t> : </a:t>
            </a:r>
            <a:r>
              <a:rPr lang="en-US" altLang="ko-KR" sz="1400" dirty="0"/>
              <a:t>Unknown (</a:t>
            </a:r>
            <a:r>
              <a:rPr lang="en-US" altLang="ko-KR" sz="1400" dirty="0" err="1"/>
              <a:t>sge_execd</a:t>
            </a:r>
            <a:r>
              <a:rPr lang="en-US" altLang="ko-KR" sz="1400" dirty="0"/>
              <a:t> or server down</a:t>
            </a:r>
            <a:r>
              <a:rPr lang="en-US" altLang="ko-KR" sz="1400" dirty="0" smtClean="0"/>
              <a:t>?), 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a</a:t>
            </a:r>
            <a:r>
              <a:rPr lang="en-US" altLang="ko-KR" sz="1400" dirty="0" smtClean="0"/>
              <a:t> : </a:t>
            </a:r>
            <a:r>
              <a:rPr lang="en-US" altLang="ko-KR" sz="1400" dirty="0"/>
              <a:t>Alarm (load threshold </a:t>
            </a:r>
            <a:r>
              <a:rPr lang="en-US" altLang="ko-KR" sz="1400" dirty="0" smtClean="0"/>
              <a:t>reached)</a:t>
            </a:r>
          </a:p>
          <a:p>
            <a:pPr marL="457200" lvl="1" indent="0">
              <a:buNone/>
            </a:pPr>
            <a:r>
              <a:rPr lang="en-US" altLang="ko-KR" sz="1400" b="1" dirty="0" smtClean="0">
                <a:solidFill>
                  <a:srgbClr val="FF0000"/>
                </a:solidFill>
              </a:rPr>
              <a:t>A</a:t>
            </a:r>
            <a:r>
              <a:rPr lang="en-US" altLang="ko-KR" sz="1400" dirty="0" smtClean="0"/>
              <a:t> : </a:t>
            </a:r>
            <a:r>
              <a:rPr lang="en-US" altLang="ko-KR" sz="1400" dirty="0"/>
              <a:t>Alarm (suspend threshold reached</a:t>
            </a:r>
            <a:r>
              <a:rPr lang="en-US" altLang="ko-KR" sz="1400" dirty="0" smtClean="0"/>
              <a:t>), 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s</a:t>
            </a:r>
            <a:r>
              <a:rPr lang="en-US" altLang="ko-KR" sz="1400" dirty="0" smtClean="0"/>
              <a:t> : </a:t>
            </a:r>
            <a:r>
              <a:rPr lang="en-US" altLang="ko-KR" sz="1400" dirty="0"/>
              <a:t>Suspended (by user or </a:t>
            </a:r>
            <a:r>
              <a:rPr lang="en-US" altLang="ko-KR" sz="1400" dirty="0" smtClean="0"/>
              <a:t>admin)</a:t>
            </a:r>
          </a:p>
          <a:p>
            <a:pPr marL="457200" lvl="1" indent="0">
              <a:buNone/>
            </a:pPr>
            <a:r>
              <a:rPr lang="en-US" altLang="ko-KR" sz="1400" b="1" dirty="0" smtClean="0">
                <a:solidFill>
                  <a:srgbClr val="FF0000"/>
                </a:solidFill>
              </a:rPr>
              <a:t>d</a:t>
            </a:r>
            <a:r>
              <a:rPr lang="en-US" altLang="ko-KR" sz="1400" dirty="0" smtClean="0"/>
              <a:t> : </a:t>
            </a:r>
            <a:r>
              <a:rPr lang="en-US" altLang="ko-KR" sz="1400" dirty="0"/>
              <a:t>Disabled (by user or admin</a:t>
            </a:r>
            <a:r>
              <a:rPr lang="en-US" altLang="ko-KR" sz="1400" dirty="0" smtClean="0"/>
              <a:t>), 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C</a:t>
            </a:r>
            <a:r>
              <a:rPr lang="en-US" altLang="ko-KR" sz="1400" dirty="0" smtClean="0"/>
              <a:t> : </a:t>
            </a:r>
            <a:r>
              <a:rPr lang="en-US" altLang="ko-KR" sz="1400" dirty="0"/>
              <a:t>Suspended (by calendar</a:t>
            </a:r>
            <a:r>
              <a:rPr lang="en-US" altLang="ko-KR" sz="1400" dirty="0" smtClean="0"/>
              <a:t>), 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D</a:t>
            </a:r>
            <a:r>
              <a:rPr lang="en-US" altLang="ko-KR" sz="1400" dirty="0" smtClean="0"/>
              <a:t> : </a:t>
            </a:r>
            <a:r>
              <a:rPr lang="en-US" altLang="ko-KR" sz="1400" dirty="0"/>
              <a:t>Disabled (by </a:t>
            </a:r>
            <a:r>
              <a:rPr lang="en-US" altLang="ko-KR" sz="1400" dirty="0" smtClean="0"/>
              <a:t>calendar)</a:t>
            </a:r>
          </a:p>
          <a:p>
            <a:pPr marL="457200" lvl="1" indent="0">
              <a:buNone/>
            </a:pPr>
            <a:r>
              <a:rPr lang="en-US" altLang="ko-KR" sz="1400" b="1" dirty="0" smtClean="0">
                <a:solidFill>
                  <a:srgbClr val="FF0000"/>
                </a:solidFill>
              </a:rPr>
              <a:t>S</a:t>
            </a:r>
            <a:r>
              <a:rPr lang="en-US" altLang="ko-KR" sz="1400" dirty="0" smtClean="0"/>
              <a:t> : </a:t>
            </a:r>
            <a:r>
              <a:rPr lang="en-US" altLang="ko-KR" sz="1400" dirty="0"/>
              <a:t>Suspended (by subordination</a:t>
            </a:r>
            <a:r>
              <a:rPr lang="en-US" altLang="ko-KR" sz="1400" dirty="0" smtClean="0"/>
              <a:t>), 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E</a:t>
            </a:r>
            <a:r>
              <a:rPr lang="en-US" altLang="ko-KR" sz="1400" dirty="0" smtClean="0"/>
              <a:t> : </a:t>
            </a:r>
            <a:r>
              <a:rPr lang="en-US" altLang="ko-KR" sz="1400" dirty="0"/>
              <a:t>Error (</a:t>
            </a:r>
            <a:r>
              <a:rPr lang="en-US" altLang="ko-KR" sz="1400" dirty="0" err="1"/>
              <a:t>sge_execd</a:t>
            </a:r>
            <a:r>
              <a:rPr lang="en-US" altLang="ko-KR" sz="1400" dirty="0"/>
              <a:t> can’t reach shepherd)</a:t>
            </a:r>
            <a:endParaRPr lang="en-US" altLang="ko-KR" sz="1400" dirty="0" smtClean="0"/>
          </a:p>
        </p:txBody>
      </p:sp>
    </p:spTree>
    <p:extLst>
      <p:ext uri="{BB962C8B-B14F-4D97-AF65-F5344CB8AC3E}">
        <p14:creationId xmlns:p14="http://schemas.microsoft.com/office/powerpoint/2010/main" val="8867599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Sun </a:t>
            </a:r>
            <a:r>
              <a:rPr lang="en-US" altLang="ko-KR" dirty="0"/>
              <a:t>Grid </a:t>
            </a:r>
            <a:r>
              <a:rPr lang="en-US" altLang="ko-KR" dirty="0" smtClean="0"/>
              <a:t>Engine(3)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1800" dirty="0" err="1" smtClean="0"/>
              <a:t>qsub</a:t>
            </a:r>
            <a:r>
              <a:rPr lang="en-US" altLang="ko-KR" sz="1800" dirty="0" smtClean="0"/>
              <a:t> – job</a:t>
            </a:r>
            <a:r>
              <a:rPr lang="ko-KR" altLang="en-US" sz="1800" dirty="0" smtClean="0"/>
              <a:t>을 일괄</a:t>
            </a:r>
            <a:r>
              <a:rPr lang="en-US" altLang="ko-KR" sz="1800" dirty="0" smtClean="0"/>
              <a:t>(batch) </a:t>
            </a:r>
            <a:r>
              <a:rPr lang="ko-KR" altLang="en-US" sz="1800" dirty="0" smtClean="0"/>
              <a:t>수행</a:t>
            </a:r>
            <a:r>
              <a:rPr lang="en-US" altLang="ko-KR" sz="1800" dirty="0" smtClean="0"/>
              <a:t>(submit)</a:t>
            </a:r>
            <a:r>
              <a:rPr lang="ko-KR" altLang="en-US" sz="1800" dirty="0" smtClean="0"/>
              <a:t>한다</a:t>
            </a:r>
            <a:r>
              <a:rPr lang="en-US" altLang="ko-KR" sz="1800" dirty="0" smtClean="0"/>
              <a:t>.</a:t>
            </a:r>
          </a:p>
          <a:p>
            <a:pPr marL="457200" lvl="1" indent="0">
              <a:buNone/>
            </a:pPr>
            <a:r>
              <a:rPr lang="en-US" altLang="ko-KR" sz="1400" b="1" i="1" dirty="0" smtClean="0"/>
              <a:t>usage : </a:t>
            </a:r>
          </a:p>
          <a:p>
            <a:pPr marL="457200" lvl="1" indent="0">
              <a:buNone/>
            </a:pPr>
            <a:r>
              <a:rPr lang="en-US" altLang="ko-KR" sz="1400" b="1" i="1" dirty="0" smtClean="0"/>
              <a:t>	</a:t>
            </a:r>
            <a:r>
              <a:rPr lang="en-US" altLang="ko-KR" sz="1400" b="1" i="1" dirty="0" err="1" smtClean="0"/>
              <a:t>qsub</a:t>
            </a:r>
            <a:r>
              <a:rPr lang="en-US" altLang="ko-KR" sz="1400" b="1" i="1" dirty="0" smtClean="0"/>
              <a:t> [-</a:t>
            </a:r>
            <a:r>
              <a:rPr lang="en-US" altLang="ko-KR" sz="1400" b="1" i="1" dirty="0" err="1" smtClean="0"/>
              <a:t>pe</a:t>
            </a:r>
            <a:r>
              <a:rPr lang="en-US" altLang="ko-KR" sz="1400" b="1" i="1" dirty="0" smtClean="0"/>
              <a:t> </a:t>
            </a:r>
            <a:r>
              <a:rPr lang="en-US" altLang="ko-KR" sz="1400" b="1" i="1" dirty="0" err="1" smtClean="0"/>
              <a:t>pe_name</a:t>
            </a:r>
            <a:r>
              <a:rPr lang="en-US" altLang="ko-KR" sz="1400" b="1" i="1" dirty="0" smtClean="0"/>
              <a:t> slot] [-</a:t>
            </a:r>
            <a:r>
              <a:rPr lang="en-US" altLang="ko-KR" sz="1400" b="1" i="1" dirty="0" err="1" smtClean="0"/>
              <a:t>cwd</a:t>
            </a:r>
            <a:r>
              <a:rPr lang="en-US" altLang="ko-KR" sz="1400" b="1" i="1" dirty="0" smtClean="0"/>
              <a:t>] [-V] [-q </a:t>
            </a:r>
            <a:r>
              <a:rPr lang="en-US" altLang="ko-KR" sz="1400" b="1" i="1" dirty="0" err="1" smtClean="0"/>
              <a:t>queue_name</a:t>
            </a:r>
            <a:r>
              <a:rPr lang="en-US" altLang="ko-KR" sz="1400" b="1" i="1" dirty="0" smtClean="0"/>
              <a:t>] [-N name] [--</a:t>
            </a:r>
            <a:r>
              <a:rPr lang="en-US" altLang="ko-KR" sz="1400" b="1" i="1" dirty="0" err="1" smtClean="0"/>
              <a:t>hold_jid</a:t>
            </a:r>
            <a:r>
              <a:rPr lang="en-US" altLang="ko-KR" sz="1400" b="1" i="1" dirty="0" smtClean="0"/>
              <a:t> </a:t>
            </a:r>
            <a:r>
              <a:rPr lang="en-US" altLang="ko-KR" sz="1400" b="1" i="1" dirty="0" err="1" smtClean="0"/>
              <a:t>job_list</a:t>
            </a:r>
            <a:r>
              <a:rPr lang="en-US" altLang="ko-KR" sz="1400" b="1" i="1" dirty="0" smtClean="0"/>
              <a:t>] [-</a:t>
            </a:r>
            <a:r>
              <a:rPr lang="en-US" altLang="ko-KR" sz="1400" b="1" i="1" dirty="0" err="1" smtClean="0"/>
              <a:t>wd</a:t>
            </a:r>
            <a:r>
              <a:rPr lang="en-US" altLang="ko-KR" sz="1400" b="1" i="1" dirty="0" smtClean="0"/>
              <a:t> </a:t>
            </a:r>
            <a:r>
              <a:rPr lang="en-US" altLang="ko-KR" sz="1400" b="1" i="1" dirty="0" err="1" smtClean="0"/>
              <a:t>working_directory</a:t>
            </a:r>
            <a:r>
              <a:rPr lang="en-US" altLang="ko-KR" sz="1400" b="1" i="1" dirty="0" smtClean="0"/>
              <a:t>] [-e path] [-o path] [-S shell] </a:t>
            </a:r>
            <a:r>
              <a:rPr lang="en-US" altLang="ko-KR" sz="1400" b="1" i="1" dirty="0" err="1" smtClean="0"/>
              <a:t>run_script</a:t>
            </a:r>
            <a:endParaRPr lang="en-US" altLang="ko-KR" sz="1400" b="1" i="1" dirty="0" smtClean="0"/>
          </a:p>
          <a:p>
            <a:pPr marL="457200" lvl="1" indent="0">
              <a:buNone/>
            </a:pPr>
            <a:endParaRPr lang="en-US" altLang="ko-KR" sz="1400" b="1" i="1" dirty="0" smtClean="0"/>
          </a:p>
          <a:p>
            <a:pPr marL="457200" lvl="1" indent="0">
              <a:buNone/>
            </a:pPr>
            <a:r>
              <a:rPr lang="en-US" altLang="ko-KR" sz="1400" dirty="0" smtClean="0"/>
              <a:t>-</a:t>
            </a:r>
            <a:r>
              <a:rPr lang="en-US" altLang="ko-KR" sz="1400" dirty="0" err="1" smtClean="0"/>
              <a:t>cwd</a:t>
            </a:r>
            <a:r>
              <a:rPr lang="en-US" altLang="ko-KR" sz="1400" dirty="0" smtClean="0"/>
              <a:t> : Execute the job from the current working directory</a:t>
            </a:r>
          </a:p>
          <a:p>
            <a:pPr marL="457200" lvl="1" indent="0">
              <a:buNone/>
            </a:pPr>
            <a:r>
              <a:rPr lang="en-US" altLang="ko-KR" sz="1400" dirty="0" smtClean="0"/>
              <a:t>-e path : </a:t>
            </a:r>
            <a:r>
              <a:rPr lang="en-US" altLang="ko-KR" sz="1400" dirty="0"/>
              <a:t>Defines or redefines </a:t>
            </a:r>
            <a:r>
              <a:rPr lang="en-US" altLang="ko-KR" sz="1400" dirty="0" smtClean="0"/>
              <a:t>the path used for standard error stream of the job</a:t>
            </a:r>
          </a:p>
          <a:p>
            <a:pPr marL="457200" lvl="1" indent="0">
              <a:buNone/>
            </a:pPr>
            <a:r>
              <a:rPr lang="en-US" altLang="ko-KR" sz="1400" dirty="0" smtClean="0"/>
              <a:t>-o </a:t>
            </a:r>
            <a:r>
              <a:rPr lang="en-US" altLang="ko-KR" sz="1400" dirty="0"/>
              <a:t>path : Defines or redefines the path used for standard </a:t>
            </a:r>
            <a:r>
              <a:rPr lang="en-US" altLang="ko-KR" sz="1400" dirty="0" smtClean="0"/>
              <a:t>output </a:t>
            </a:r>
            <a:r>
              <a:rPr lang="en-US" altLang="ko-KR" sz="1400" dirty="0"/>
              <a:t>stream of the </a:t>
            </a:r>
            <a:r>
              <a:rPr lang="en-US" altLang="ko-KR" sz="1400" dirty="0" smtClean="0"/>
              <a:t>job</a:t>
            </a:r>
          </a:p>
          <a:p>
            <a:pPr marL="457200" lvl="1" indent="0">
              <a:buNone/>
            </a:pPr>
            <a:r>
              <a:rPr lang="en-US" altLang="ko-KR" sz="1400" dirty="0"/>
              <a:t>-</a:t>
            </a:r>
            <a:r>
              <a:rPr lang="en-US" altLang="ko-KR" sz="1400" dirty="0" err="1"/>
              <a:t>hold_jid</a:t>
            </a:r>
            <a:r>
              <a:rPr lang="en-US" altLang="ko-KR" sz="1400" dirty="0"/>
              <a:t> </a:t>
            </a:r>
            <a:r>
              <a:rPr lang="en-US" altLang="ko-KR" sz="1400" dirty="0" err="1" smtClean="0"/>
              <a:t>job_list</a:t>
            </a:r>
            <a:r>
              <a:rPr lang="en-US" altLang="ko-KR" sz="1400" dirty="0" smtClean="0"/>
              <a:t>: </a:t>
            </a:r>
            <a:r>
              <a:rPr lang="en-US" altLang="ko-KR" sz="1400" dirty="0"/>
              <a:t>Defines or redefines the job dependency list of the submitted </a:t>
            </a:r>
            <a:r>
              <a:rPr lang="en-US" altLang="ko-KR" sz="1400" dirty="0" smtClean="0"/>
              <a:t>job</a:t>
            </a:r>
          </a:p>
          <a:p>
            <a:pPr marL="457200" lvl="1" indent="0">
              <a:buNone/>
            </a:pPr>
            <a:r>
              <a:rPr lang="en-US" altLang="ko-KR" sz="1400" dirty="0"/>
              <a:t>-N name : The name of the </a:t>
            </a:r>
            <a:r>
              <a:rPr lang="en-US" altLang="ko-KR" sz="1400" dirty="0" smtClean="0"/>
              <a:t>job</a:t>
            </a:r>
          </a:p>
          <a:p>
            <a:pPr marL="457200" lvl="1" indent="0">
              <a:buNone/>
            </a:pPr>
            <a:r>
              <a:rPr lang="en-US" altLang="ko-KR" sz="1400" dirty="0"/>
              <a:t>-</a:t>
            </a:r>
            <a:r>
              <a:rPr lang="en-US" altLang="ko-KR" sz="1400" dirty="0" err="1"/>
              <a:t>pe</a:t>
            </a:r>
            <a:r>
              <a:rPr lang="en-US" altLang="ko-KR" sz="1400" dirty="0"/>
              <a:t> </a:t>
            </a:r>
            <a:r>
              <a:rPr lang="en-US" altLang="ko-KR" sz="1400" dirty="0" err="1"/>
              <a:t>pe_name</a:t>
            </a:r>
            <a:r>
              <a:rPr lang="en-US" altLang="ko-KR" sz="1400" dirty="0"/>
              <a:t> </a:t>
            </a:r>
            <a:r>
              <a:rPr lang="en-US" altLang="ko-KR" sz="1400" dirty="0" smtClean="0"/>
              <a:t>slot : </a:t>
            </a:r>
            <a:r>
              <a:rPr lang="en-US" altLang="ko-KR" sz="1400" dirty="0"/>
              <a:t>Parallel programming environment (PE) to </a:t>
            </a:r>
            <a:r>
              <a:rPr lang="en-US" altLang="ko-KR" sz="1400" dirty="0" smtClean="0"/>
              <a:t>instantiate.</a:t>
            </a:r>
          </a:p>
          <a:p>
            <a:pPr marL="457200" lvl="1" indent="0">
              <a:buNone/>
            </a:pPr>
            <a:r>
              <a:rPr lang="en-US" altLang="ko-KR" sz="1400" dirty="0"/>
              <a:t>-q </a:t>
            </a:r>
            <a:r>
              <a:rPr lang="en-US" altLang="ko-KR" sz="1400" dirty="0" err="1"/>
              <a:t>queue_name</a:t>
            </a:r>
            <a:r>
              <a:rPr lang="en-US" altLang="ko-KR" sz="1400" dirty="0"/>
              <a:t> : Defines  or  redefines  a  list  of  cluster </a:t>
            </a:r>
            <a:r>
              <a:rPr lang="en-US" altLang="ko-KR" sz="1400" dirty="0" smtClean="0"/>
              <a:t>queues</a:t>
            </a:r>
          </a:p>
          <a:p>
            <a:pPr marL="457200" lvl="1" indent="0">
              <a:buNone/>
            </a:pPr>
            <a:r>
              <a:rPr lang="en-US" altLang="ko-KR" sz="1400" dirty="0"/>
              <a:t>-V : Specifies  that all environment variables active within the </a:t>
            </a:r>
            <a:r>
              <a:rPr lang="en-US" altLang="ko-KR" sz="1400" dirty="0" err="1"/>
              <a:t>qsub</a:t>
            </a:r>
            <a:r>
              <a:rPr lang="en-US" altLang="ko-KR" sz="1400" dirty="0"/>
              <a:t> utility </a:t>
            </a:r>
            <a:r>
              <a:rPr lang="en-US" altLang="ko-KR" sz="1400" dirty="0" smtClean="0"/>
              <a:t>be exported to the context of the job</a:t>
            </a:r>
          </a:p>
          <a:p>
            <a:pPr marL="457200" lvl="1" indent="0">
              <a:buNone/>
            </a:pPr>
            <a:r>
              <a:rPr lang="en-US" altLang="ko-KR" sz="1400" dirty="0"/>
              <a:t>-</a:t>
            </a:r>
            <a:r>
              <a:rPr lang="en-US" altLang="ko-KR" sz="1400" dirty="0" err="1"/>
              <a:t>wd</a:t>
            </a:r>
            <a:r>
              <a:rPr lang="en-US" altLang="ko-KR" sz="1400" dirty="0"/>
              <a:t> </a:t>
            </a:r>
            <a:r>
              <a:rPr lang="en-US" altLang="ko-KR" sz="1400" dirty="0" err="1" smtClean="0"/>
              <a:t>working_directory</a:t>
            </a:r>
            <a:r>
              <a:rPr lang="en-US" altLang="ko-KR" sz="1400" dirty="0" smtClean="0"/>
              <a:t> : </a:t>
            </a:r>
            <a:r>
              <a:rPr lang="en-US" altLang="ko-KR" sz="1400" dirty="0"/>
              <a:t>Execute the job from the directory specified in </a:t>
            </a:r>
            <a:r>
              <a:rPr lang="en-US" altLang="ko-KR" sz="1400" dirty="0" err="1" smtClean="0"/>
              <a:t>working_dir</a:t>
            </a:r>
            <a:endParaRPr lang="en-US" altLang="ko-KR" sz="1400" dirty="0" smtClean="0"/>
          </a:p>
          <a:p>
            <a:pPr marL="457200" lvl="1" indent="0">
              <a:buNone/>
            </a:pPr>
            <a:r>
              <a:rPr lang="en-US" altLang="ko-KR" sz="1400" dirty="0"/>
              <a:t>-S shell : Specifies  the interpreting shell for the job</a:t>
            </a:r>
          </a:p>
          <a:p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9992532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Shell </a:t>
            </a:r>
            <a:r>
              <a:rPr lang="en-US" altLang="ko-KR" dirty="0" smtClean="0"/>
              <a:t>directives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484784"/>
            <a:ext cx="8229600" cy="4525963"/>
          </a:xfrm>
          <a:solidFill>
            <a:schemeClr val="tx1"/>
          </a:solidFill>
          <a:ln>
            <a:solidFill>
              <a:schemeClr val="bg1"/>
            </a:solidFill>
          </a:ln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US" altLang="ko-KR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#!/bin/</a:t>
            </a:r>
            <a:r>
              <a:rPr lang="en-US" altLang="ko-KR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sh</a:t>
            </a:r>
            <a:endParaRPr lang="en-US" altLang="ko-KR" dirty="0" smtClean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altLang="ko-KR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#$ -S shell : Specifies  the interpreting shell for the job</a:t>
            </a:r>
          </a:p>
          <a:p>
            <a:pPr marL="0" indent="0">
              <a:buNone/>
            </a:pPr>
            <a:r>
              <a:rPr lang="en-US" altLang="ko-KR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#$ </a:t>
            </a:r>
            <a:r>
              <a:rPr lang="en-US" altLang="ko-KR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-N name : The name of the job</a:t>
            </a:r>
          </a:p>
          <a:p>
            <a:pPr marL="0" indent="0">
              <a:buNone/>
            </a:pPr>
            <a:r>
              <a:rPr lang="en-US" altLang="ko-KR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#$ -q </a:t>
            </a:r>
            <a:r>
              <a:rPr lang="en-US" altLang="ko-KR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queue_name</a:t>
            </a:r>
            <a:r>
              <a:rPr lang="en-US" altLang="ko-KR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: Defines  or  redefines  a  list  of  cluster queues</a:t>
            </a:r>
          </a:p>
          <a:p>
            <a:pPr marL="0" indent="0">
              <a:buNone/>
            </a:pPr>
            <a:r>
              <a:rPr lang="en-US" altLang="ko-KR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#$ -</a:t>
            </a:r>
            <a:r>
              <a:rPr lang="en-US" altLang="ko-KR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wd</a:t>
            </a:r>
            <a:r>
              <a:rPr lang="en-US" altLang="ko-KR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ko-KR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working_directory</a:t>
            </a:r>
            <a:r>
              <a:rPr lang="en-US" altLang="ko-KR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: Execute the job from the ‘working directory’</a:t>
            </a:r>
          </a:p>
          <a:p>
            <a:pPr marL="0" indent="0">
              <a:buNone/>
            </a:pPr>
            <a:r>
              <a:rPr lang="en-US" altLang="ko-KR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#$ </a:t>
            </a:r>
            <a:r>
              <a:rPr lang="en-US" altLang="ko-KR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en-US" altLang="ko-KR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cwd</a:t>
            </a:r>
            <a:r>
              <a:rPr lang="en-US" altLang="ko-KR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: Execute the job from the current working directory</a:t>
            </a:r>
          </a:p>
          <a:p>
            <a:pPr marL="0" indent="0">
              <a:buNone/>
            </a:pPr>
            <a:r>
              <a:rPr lang="en-US" altLang="ko-KR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#$ -</a:t>
            </a:r>
            <a:r>
              <a:rPr lang="en-US" altLang="ko-KR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e path : </a:t>
            </a:r>
            <a:r>
              <a:rPr lang="en-US" altLang="ko-KR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The </a:t>
            </a:r>
            <a:r>
              <a:rPr lang="en-US" altLang="ko-KR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path used for standard error stream of the job</a:t>
            </a:r>
          </a:p>
          <a:p>
            <a:pPr marL="0" indent="0">
              <a:buNone/>
            </a:pPr>
            <a:r>
              <a:rPr lang="en-US" altLang="ko-KR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#$ -o </a:t>
            </a:r>
            <a:r>
              <a:rPr lang="en-US" altLang="ko-KR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path : </a:t>
            </a:r>
            <a:r>
              <a:rPr lang="en-US" altLang="ko-KR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The </a:t>
            </a:r>
            <a:r>
              <a:rPr lang="en-US" altLang="ko-KR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path used for standard output stream of the job</a:t>
            </a:r>
          </a:p>
          <a:p>
            <a:pPr marL="0" indent="0">
              <a:buNone/>
            </a:pPr>
            <a:r>
              <a:rPr lang="en-US" altLang="ko-KR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#$ -</a:t>
            </a:r>
            <a:r>
              <a:rPr lang="en-US" altLang="ko-KR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hold_jid</a:t>
            </a:r>
            <a:r>
              <a:rPr lang="en-US" altLang="ko-KR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ko-KR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job_list</a:t>
            </a:r>
            <a:r>
              <a:rPr lang="en-US" altLang="ko-KR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: Defines or redefines the job dependency list of the submitted job</a:t>
            </a:r>
          </a:p>
          <a:p>
            <a:pPr marL="0" indent="0">
              <a:buNone/>
            </a:pPr>
            <a:r>
              <a:rPr lang="en-US" altLang="ko-KR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#$ -</a:t>
            </a:r>
            <a:r>
              <a:rPr lang="en-US" altLang="ko-KR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pe</a:t>
            </a:r>
            <a:r>
              <a:rPr lang="en-US" altLang="ko-KR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ko-KR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pe_name</a:t>
            </a:r>
            <a:r>
              <a:rPr lang="en-US" altLang="ko-KR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slot : Parallel programming environment (PE</a:t>
            </a:r>
            <a:r>
              <a:rPr lang="en-US" altLang="ko-KR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) / slot</a:t>
            </a:r>
            <a:endParaRPr lang="en-US" altLang="ko-KR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altLang="ko-KR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#$ -</a:t>
            </a:r>
            <a:r>
              <a:rPr lang="en-US" altLang="ko-KR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V : Specifies  that all environment variables active within the </a:t>
            </a:r>
            <a:r>
              <a:rPr lang="en-US" altLang="ko-KR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qsub</a:t>
            </a:r>
            <a:r>
              <a:rPr lang="en-US" altLang="ko-KR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utility be exported to the context of the </a:t>
            </a:r>
            <a:r>
              <a:rPr lang="en-US" altLang="ko-KR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job</a:t>
            </a:r>
            <a:endParaRPr lang="en-US" altLang="ko-KR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0220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Sun </a:t>
            </a:r>
            <a:r>
              <a:rPr lang="en-US" altLang="ko-KR" dirty="0"/>
              <a:t>Grid </a:t>
            </a:r>
            <a:r>
              <a:rPr lang="en-US" altLang="ko-KR" dirty="0" smtClean="0"/>
              <a:t>Engine(4)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000" dirty="0" err="1" smtClean="0"/>
              <a:t>qdel</a:t>
            </a:r>
            <a:r>
              <a:rPr lang="en-US" altLang="ko-KR" sz="2000" dirty="0" smtClean="0"/>
              <a:t> – job</a:t>
            </a:r>
            <a:r>
              <a:rPr lang="ko-KR" altLang="en-US" sz="2000" dirty="0" smtClean="0"/>
              <a:t>을 삭제 한다</a:t>
            </a:r>
            <a:r>
              <a:rPr lang="en-US" altLang="ko-KR" sz="2000" dirty="0" smtClean="0"/>
              <a:t>.</a:t>
            </a:r>
          </a:p>
          <a:p>
            <a:pPr marL="457200" lvl="1" indent="0">
              <a:buNone/>
            </a:pPr>
            <a:r>
              <a:rPr lang="en-US" altLang="ko-KR" sz="1600" b="1" i="1" dirty="0" smtClean="0"/>
              <a:t>usage : </a:t>
            </a:r>
          </a:p>
          <a:p>
            <a:pPr marL="457200" lvl="1" indent="0">
              <a:buNone/>
            </a:pPr>
            <a:r>
              <a:rPr lang="en-US" altLang="ko-KR" sz="1600" b="1" i="1" dirty="0"/>
              <a:t>	</a:t>
            </a:r>
            <a:r>
              <a:rPr lang="en-US" altLang="ko-KR" sz="1600" b="1" i="1" dirty="0" err="1" smtClean="0"/>
              <a:t>qdel</a:t>
            </a:r>
            <a:r>
              <a:rPr lang="en-US" altLang="ko-KR" sz="1600" b="1" i="1" dirty="0" smtClean="0"/>
              <a:t> [-f] [-u user] [-t </a:t>
            </a:r>
            <a:r>
              <a:rPr lang="en-US" altLang="ko-KR" sz="1600" b="1" i="1" dirty="0" err="1" smtClean="0"/>
              <a:t>task_id_range</a:t>
            </a:r>
            <a:r>
              <a:rPr lang="en-US" altLang="ko-KR" sz="1600" b="1" i="1" dirty="0" smtClean="0"/>
              <a:t>] </a:t>
            </a:r>
            <a:r>
              <a:rPr lang="en-US" altLang="ko-KR" sz="1600" b="1" i="1" dirty="0" err="1" smtClean="0"/>
              <a:t>jod_task_id</a:t>
            </a:r>
            <a:endParaRPr lang="en-US" altLang="ko-KR" sz="1600" b="1" i="1" dirty="0" smtClean="0"/>
          </a:p>
          <a:p>
            <a:pPr marL="457200" lvl="1" indent="0">
              <a:buNone/>
            </a:pPr>
            <a:endParaRPr lang="en-US" altLang="ko-KR" sz="1600" b="1" i="1" dirty="0" smtClean="0"/>
          </a:p>
          <a:p>
            <a:pPr marL="457200" lvl="1" indent="0">
              <a:buNone/>
            </a:pPr>
            <a:r>
              <a:rPr lang="en-US" altLang="ko-KR" sz="1600" dirty="0"/>
              <a:t>-f : Force deletion of job(s</a:t>
            </a:r>
            <a:r>
              <a:rPr lang="en-US" altLang="ko-KR" sz="1600" dirty="0" smtClean="0"/>
              <a:t>).</a:t>
            </a:r>
          </a:p>
          <a:p>
            <a:pPr marL="457200" lvl="1" indent="0">
              <a:buNone/>
            </a:pPr>
            <a:r>
              <a:rPr lang="en-US" altLang="ko-KR" sz="1600" dirty="0"/>
              <a:t>-u user : Deletes only those jobs which were submitted by users specified in the </a:t>
            </a:r>
            <a:r>
              <a:rPr lang="en-US" altLang="ko-KR" sz="1600" dirty="0" smtClean="0"/>
              <a:t>list of usernames</a:t>
            </a:r>
          </a:p>
          <a:p>
            <a:pPr marL="457200" lvl="1" indent="0">
              <a:buNone/>
            </a:pPr>
            <a:endParaRPr lang="en-US" altLang="ko-KR" sz="1600" dirty="0" smtClean="0"/>
          </a:p>
          <a:p>
            <a:endParaRPr lang="en-US" altLang="ko-KR" sz="2000" dirty="0"/>
          </a:p>
          <a:p>
            <a:pPr marL="0" indent="0">
              <a:buNone/>
            </a:pP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8892537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어쩌다가</a:t>
            </a:r>
            <a:r>
              <a:rPr lang="en-US" altLang="ko-KR" dirty="0" smtClean="0"/>
              <a:t>...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4330824" cy="4525963"/>
          </a:xfrm>
        </p:spPr>
        <p:txBody>
          <a:bodyPr>
            <a:normAutofit fontScale="85000" lnSpcReduction="10000"/>
          </a:bodyPr>
          <a:lstStyle/>
          <a:p>
            <a:r>
              <a:rPr lang="ko-KR" altLang="en-US" dirty="0" smtClean="0"/>
              <a:t>박세진</a:t>
            </a:r>
            <a:r>
              <a:rPr lang="ko-KR" altLang="en-US" dirty="0"/>
              <a:t>님</a:t>
            </a:r>
            <a:r>
              <a:rPr lang="en-US" altLang="ko-KR" dirty="0" smtClean="0"/>
              <a:t> </a:t>
            </a:r>
            <a:r>
              <a:rPr lang="ko-KR" altLang="en-US" dirty="0" smtClean="0"/>
              <a:t>소개로 </a:t>
            </a:r>
            <a:r>
              <a:rPr lang="ko-KR" altLang="en-US" dirty="0" err="1" smtClean="0"/>
              <a:t>바이오스핀</a:t>
            </a:r>
            <a:r>
              <a:rPr lang="ko-KR" altLang="en-US" dirty="0" smtClean="0"/>
              <a:t> 모임에 나갔다가</a:t>
            </a:r>
            <a:r>
              <a:rPr lang="en-US" altLang="ko-KR" dirty="0" smtClean="0"/>
              <a:t>...</a:t>
            </a:r>
          </a:p>
          <a:p>
            <a:r>
              <a:rPr lang="ko-KR" altLang="en-US" dirty="0" smtClean="0"/>
              <a:t>김무성님을 만나서</a:t>
            </a:r>
            <a:r>
              <a:rPr lang="en-US" altLang="ko-KR" dirty="0" smtClean="0"/>
              <a:t>...</a:t>
            </a:r>
          </a:p>
          <a:p>
            <a:r>
              <a:rPr lang="ko-KR" altLang="en-US" dirty="0" smtClean="0"/>
              <a:t>다음 번 </a:t>
            </a:r>
            <a:r>
              <a:rPr lang="ko-KR" altLang="en-US" dirty="0" err="1" smtClean="0"/>
              <a:t>스터디</a:t>
            </a:r>
            <a:r>
              <a:rPr lang="ko-KR" altLang="en-US" dirty="0" smtClean="0"/>
              <a:t> 관련하여 네트워크 분석 이야기를 하던 중</a:t>
            </a:r>
            <a:r>
              <a:rPr lang="en-US" altLang="ko-KR" dirty="0" smtClean="0"/>
              <a:t>...</a:t>
            </a:r>
          </a:p>
          <a:p>
            <a:r>
              <a:rPr lang="en-US" altLang="ko-KR" dirty="0" smtClean="0"/>
              <a:t>NGS advanced course</a:t>
            </a:r>
            <a:r>
              <a:rPr lang="ko-KR" altLang="en-US" dirty="0" smtClean="0"/>
              <a:t>를 해보면 좋겠다는 생각을 했다고 하니</a:t>
            </a:r>
            <a:r>
              <a:rPr lang="en-US" altLang="ko-KR" dirty="0" smtClean="0"/>
              <a:t>...</a:t>
            </a:r>
          </a:p>
          <a:p>
            <a:r>
              <a:rPr lang="ko-KR" altLang="en-US" dirty="0" smtClean="0"/>
              <a:t>일사천리로 </a:t>
            </a:r>
            <a:r>
              <a:rPr lang="ko-KR" altLang="en-US" dirty="0" err="1" smtClean="0"/>
              <a:t>스터디가</a:t>
            </a:r>
            <a:r>
              <a:rPr lang="ko-KR" altLang="en-US" dirty="0" smtClean="0"/>
              <a:t> 하나 만들어졌음</a:t>
            </a:r>
            <a:r>
              <a:rPr lang="en-US" altLang="ko-KR" dirty="0" smtClean="0"/>
              <a:t>.</a:t>
            </a:r>
          </a:p>
        </p:txBody>
      </p:sp>
      <p:pic>
        <p:nvPicPr>
          <p:cNvPr id="3076" name="Picture 4" descr="The Hobbit: An Unexpected Journey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496"/>
          <a:stretch/>
        </p:blipFill>
        <p:spPr bwMode="auto">
          <a:xfrm>
            <a:off x="4909936" y="1443022"/>
            <a:ext cx="3717945" cy="4814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427984" y="6381328"/>
            <a:ext cx="4717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The Hobbit: An Unexpected Journey (2012)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53673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9. Cluster</a:t>
            </a:r>
            <a:r>
              <a:rPr lang="ko-KR" altLang="en-US" smtClean="0"/>
              <a:t> 사용법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8851" y="1825625"/>
            <a:ext cx="78867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US" altLang="ko-KR" sz="1200" smtClean="0"/>
          </a:p>
          <a:p>
            <a:endParaRPr lang="en-US" altLang="ko-KR" sz="1200" smtClean="0"/>
          </a:p>
          <a:p>
            <a:endParaRPr lang="en-US" altLang="ko-KR" sz="1200"/>
          </a:p>
          <a:p>
            <a:r>
              <a:rPr lang="ko-KR" altLang="en-US" sz="1200" smtClean="0"/>
              <a:t>모든 분석 </a:t>
            </a:r>
            <a:r>
              <a:rPr lang="en-US" altLang="ko-KR" sz="1200" smtClean="0"/>
              <a:t>step</a:t>
            </a:r>
            <a:r>
              <a:rPr lang="ko-KR" altLang="en-US" sz="1200" smtClean="0"/>
              <a:t>에서 </a:t>
            </a:r>
            <a:r>
              <a:rPr lang="en-US" altLang="ko-KR" sz="1200" smtClean="0"/>
              <a:t>shell script</a:t>
            </a:r>
            <a:r>
              <a:rPr lang="ko-KR" altLang="en-US" sz="1200" smtClean="0"/>
              <a:t>를 작성 하여 </a:t>
            </a:r>
            <a:r>
              <a:rPr lang="en-US" altLang="ko-KR" sz="1200" smtClean="0"/>
              <a:t>qsub</a:t>
            </a:r>
            <a:r>
              <a:rPr lang="ko-KR" altLang="en-US" sz="1200" smtClean="0"/>
              <a:t>으로 순차적으로 </a:t>
            </a:r>
            <a:r>
              <a:rPr lang="en-US" altLang="ko-KR" sz="1200" smtClean="0"/>
              <a:t>submit</a:t>
            </a:r>
          </a:p>
          <a:p>
            <a:r>
              <a:rPr lang="ko-KR" altLang="en-US" sz="1200" smtClean="0"/>
              <a:t>일반적인 </a:t>
            </a:r>
            <a:r>
              <a:rPr lang="en-US" altLang="ko-KR" sz="1200" smtClean="0"/>
              <a:t>job </a:t>
            </a:r>
            <a:r>
              <a:rPr lang="ko-KR" altLang="en-US" sz="1200" smtClean="0"/>
              <a:t>실행 시 </a:t>
            </a:r>
            <a:r>
              <a:rPr lang="en-US" altLang="ko-KR" sz="1200" smtClean="0"/>
              <a:t>qsub -pe orte </a:t>
            </a:r>
            <a:r>
              <a:rPr lang="ko-KR" altLang="en-US" sz="1200" smtClean="0"/>
              <a:t>옵션으로 </a:t>
            </a:r>
            <a:r>
              <a:rPr lang="en-US" altLang="ko-KR" sz="1200" smtClean="0"/>
              <a:t>slot </a:t>
            </a:r>
            <a:r>
              <a:rPr lang="ko-KR" altLang="en-US" sz="1200" smtClean="0"/>
              <a:t>개수 지정</a:t>
            </a:r>
            <a:r>
              <a:rPr lang="en-US" altLang="ko-KR" sz="1200" smtClean="0"/>
              <a:t>. slot</a:t>
            </a:r>
            <a:r>
              <a:rPr lang="ko-KR" altLang="en-US" sz="1200" smtClean="0"/>
              <a:t>은 </a:t>
            </a:r>
            <a:r>
              <a:rPr lang="en-US" altLang="ko-KR" sz="1200" smtClean="0"/>
              <a:t>Compute</a:t>
            </a:r>
            <a:r>
              <a:rPr lang="ko-KR" altLang="en-US" sz="1200" smtClean="0"/>
              <a:t> </a:t>
            </a:r>
            <a:r>
              <a:rPr lang="en-US" altLang="ko-KR" sz="1200" smtClean="0"/>
              <a:t>Node</a:t>
            </a:r>
            <a:r>
              <a:rPr lang="ko-KR" altLang="en-US" sz="1200" smtClean="0"/>
              <a:t>의 동시에 실행 가능한 프로세스 수를 의미하기는하지만 실제 사용되는 프로세스와 자동으로 연동 되지 않는다</a:t>
            </a:r>
            <a:r>
              <a:rPr lang="en-US" altLang="ko-KR" sz="1200" smtClean="0"/>
              <a:t>. </a:t>
            </a:r>
            <a:r>
              <a:rPr lang="ko-KR" altLang="en-US" sz="1200" smtClean="0"/>
              <a:t>사용자는 실행 하려는 </a:t>
            </a:r>
            <a:r>
              <a:rPr lang="en-US" altLang="ko-KR" sz="1200" smtClean="0"/>
              <a:t>job</a:t>
            </a:r>
            <a:r>
              <a:rPr lang="ko-KR" altLang="en-US" sz="1200" smtClean="0"/>
              <a:t>이 사용하는 </a:t>
            </a:r>
            <a:r>
              <a:rPr lang="en-US" altLang="ko-KR" sz="1200" smtClean="0"/>
              <a:t>thread</a:t>
            </a:r>
            <a:r>
              <a:rPr lang="ko-KR" altLang="en-US" sz="1200" smtClean="0"/>
              <a:t>의 수와 </a:t>
            </a:r>
            <a:r>
              <a:rPr lang="en-US" altLang="ko-KR" sz="1200" smtClean="0"/>
              <a:t>memory </a:t>
            </a:r>
            <a:r>
              <a:rPr lang="ko-KR" altLang="en-US" sz="1200" smtClean="0"/>
              <a:t>사용량 등을 감안하여 적절한 </a:t>
            </a:r>
            <a:r>
              <a:rPr lang="en-US" altLang="ko-KR" sz="1200" smtClean="0"/>
              <a:t>slot</a:t>
            </a:r>
            <a:r>
              <a:rPr lang="ko-KR" altLang="en-US" sz="1200" smtClean="0"/>
              <a:t>의 개수를 지정 해야 한다</a:t>
            </a:r>
            <a:r>
              <a:rPr lang="en-US" altLang="ko-KR" sz="1200" smtClean="0"/>
              <a:t>. </a:t>
            </a:r>
            <a:r>
              <a:rPr lang="ko-KR" altLang="en-US" sz="1200" smtClean="0"/>
              <a:t>예를 들어 프로세스는 적게 쓰지만 </a:t>
            </a:r>
            <a:r>
              <a:rPr lang="en-US" altLang="ko-KR" sz="1200" smtClean="0"/>
              <a:t>memory</a:t>
            </a:r>
            <a:r>
              <a:rPr lang="ko-KR" altLang="en-US" sz="1200" smtClean="0"/>
              <a:t>를 많이 소비하는 </a:t>
            </a:r>
            <a:r>
              <a:rPr lang="en-US" altLang="ko-KR" sz="1200" smtClean="0"/>
              <a:t>job</a:t>
            </a:r>
            <a:r>
              <a:rPr lang="ko-KR" altLang="en-US" sz="1200" smtClean="0"/>
              <a:t>이라면 </a:t>
            </a:r>
            <a:r>
              <a:rPr lang="en-US" altLang="ko-KR" sz="1200" smtClean="0"/>
              <a:t>slot </a:t>
            </a:r>
            <a:r>
              <a:rPr lang="ko-KR" altLang="en-US" sz="1200" smtClean="0"/>
              <a:t>개수를 그에 맞춰야 한다</a:t>
            </a:r>
            <a:r>
              <a:rPr lang="en-US" altLang="ko-KR" sz="1200" smtClean="0"/>
              <a:t>.</a:t>
            </a:r>
          </a:p>
          <a:p>
            <a:r>
              <a:rPr lang="ko-KR" altLang="en-US" sz="1200" smtClean="0"/>
              <a:t>상황에 맞춰 </a:t>
            </a:r>
            <a:r>
              <a:rPr lang="en-US" altLang="ko-KR" sz="1200" smtClean="0"/>
              <a:t>queue</a:t>
            </a:r>
            <a:r>
              <a:rPr lang="ko-KR" altLang="en-US" sz="1200" smtClean="0"/>
              <a:t>를 필수 지정</a:t>
            </a:r>
            <a:r>
              <a:rPr lang="en-US" altLang="ko-KR" sz="1200" smtClean="0"/>
              <a:t>(-q). </a:t>
            </a:r>
            <a:r>
              <a:rPr lang="ko-KR" altLang="en-US" sz="1200" smtClean="0"/>
              <a:t>현재 전체 </a:t>
            </a:r>
            <a:r>
              <a:rPr lang="en-US" altLang="ko-KR" sz="1200" smtClean="0"/>
              <a:t>Node</a:t>
            </a:r>
            <a:r>
              <a:rPr lang="ko-KR" altLang="en-US" sz="1200" smtClean="0"/>
              <a:t>를 다 포함하는 </a:t>
            </a:r>
            <a:r>
              <a:rPr lang="en-US" altLang="ko-KR" sz="1200" smtClean="0"/>
              <a:t>all.q </a:t>
            </a:r>
            <a:r>
              <a:rPr lang="ko-KR" altLang="en-US" sz="1200" smtClean="0"/>
              <a:t>는 </a:t>
            </a:r>
            <a:r>
              <a:rPr lang="en-US" altLang="ko-KR" sz="1200" smtClean="0"/>
              <a:t>disable </a:t>
            </a:r>
            <a:r>
              <a:rPr lang="ko-KR" altLang="en-US" sz="1200" smtClean="0"/>
              <a:t>되어 있음</a:t>
            </a:r>
            <a:r>
              <a:rPr lang="en-US" altLang="ko-KR" sz="1200" smtClean="0"/>
              <a:t>.</a:t>
            </a:r>
          </a:p>
          <a:p>
            <a:r>
              <a:rPr lang="en-US" altLang="ko-KR" sz="1200" smtClean="0"/>
              <a:t>qsub </a:t>
            </a:r>
            <a:r>
              <a:rPr lang="ko-KR" altLang="en-US" sz="1200" smtClean="0"/>
              <a:t>사용 예</a:t>
            </a:r>
            <a:endParaRPr lang="en-US" altLang="ko-KR" sz="1200" smtClean="0"/>
          </a:p>
          <a:p>
            <a:pPr marL="0" indent="0">
              <a:buNone/>
            </a:pPr>
            <a:r>
              <a:rPr lang="en-US" altLang="ko-KR" sz="1200"/>
              <a:t>	</a:t>
            </a:r>
            <a:r>
              <a:rPr lang="en-US" altLang="ko-KR" sz="1200" b="1" i="1" smtClean="0"/>
              <a:t>qsub –pe orte 16 –q high.q –V –cwd –S /bin/bash test.sh</a:t>
            </a:r>
          </a:p>
          <a:p>
            <a:pPr marL="0" indent="0">
              <a:buNone/>
            </a:pPr>
            <a:r>
              <a:rPr lang="en-US" altLang="ko-KR" sz="1200"/>
              <a:t>	</a:t>
            </a:r>
            <a:r>
              <a:rPr lang="ko-KR" altLang="en-US" sz="1200" smtClean="0"/>
              <a:t>이 </a:t>
            </a:r>
            <a:r>
              <a:rPr lang="en-US" altLang="ko-KR" sz="1200" smtClean="0"/>
              <a:t>command</a:t>
            </a:r>
            <a:r>
              <a:rPr lang="ko-KR" altLang="en-US" sz="1200" smtClean="0"/>
              <a:t>는 </a:t>
            </a:r>
            <a:r>
              <a:rPr lang="ko-KR" altLang="en-US" sz="1200"/>
              <a:t>현재 디렉토리를 </a:t>
            </a:r>
            <a:r>
              <a:rPr lang="ko-KR" altLang="en-US" sz="1200" smtClean="0"/>
              <a:t>기준</a:t>
            </a:r>
            <a:r>
              <a:rPr lang="en-US" altLang="ko-KR" sz="1200" i="1" smtClean="0"/>
              <a:t>(-cwd)</a:t>
            </a:r>
            <a:r>
              <a:rPr lang="ko-KR" altLang="en-US" sz="1200" smtClean="0"/>
              <a:t>으로 </a:t>
            </a:r>
            <a:r>
              <a:rPr lang="ko-KR" altLang="en-US" sz="1200"/>
              <a:t>현재의 환경변수를 모두 </a:t>
            </a:r>
            <a:r>
              <a:rPr lang="en-US" altLang="ko-KR" sz="1200"/>
              <a:t>export </a:t>
            </a:r>
            <a:r>
              <a:rPr lang="ko-KR" altLang="en-US" sz="1200" smtClean="0"/>
              <a:t>하고</a:t>
            </a:r>
            <a:r>
              <a:rPr lang="en-US" altLang="ko-KR" sz="1200" i="1" smtClean="0"/>
              <a:t>(-V)</a:t>
            </a:r>
            <a:r>
              <a:rPr lang="en-US" altLang="ko-KR" sz="1200" smtClean="0"/>
              <a:t>, slot 16</a:t>
            </a:r>
            <a:r>
              <a:rPr lang="ko-KR" altLang="en-US" sz="1200" smtClean="0"/>
              <a:t>를 사용</a:t>
            </a:r>
            <a:r>
              <a:rPr lang="en-US" altLang="ko-KR" sz="1200"/>
              <a:t>	</a:t>
            </a:r>
            <a:r>
              <a:rPr lang="ko-KR" altLang="en-US" sz="1200" smtClean="0"/>
              <a:t>하여</a:t>
            </a:r>
            <a:r>
              <a:rPr lang="en-US" altLang="ko-KR" sz="1200" i="1" smtClean="0"/>
              <a:t>(-pe orte 16)</a:t>
            </a:r>
            <a:r>
              <a:rPr lang="en-US" altLang="ko-KR" sz="1200" smtClean="0"/>
              <a:t> high.q</a:t>
            </a:r>
            <a:r>
              <a:rPr lang="ko-KR" altLang="en-US" sz="1200" smtClean="0"/>
              <a:t>에</a:t>
            </a:r>
            <a:r>
              <a:rPr lang="en-US" altLang="ko-KR" sz="1200" i="1" smtClean="0"/>
              <a:t>(-q high.q)</a:t>
            </a:r>
            <a:r>
              <a:rPr lang="ko-KR" altLang="en-US" sz="1200" i="1" smtClean="0"/>
              <a:t> </a:t>
            </a:r>
            <a:r>
              <a:rPr lang="en-US" altLang="ko-KR" sz="1200" smtClean="0"/>
              <a:t>test.sh </a:t>
            </a:r>
            <a:r>
              <a:rPr lang="ko-KR" altLang="en-US" sz="1200" smtClean="0"/>
              <a:t>을 </a:t>
            </a:r>
            <a:r>
              <a:rPr lang="en-US" altLang="ko-KR" sz="1200" smtClean="0"/>
              <a:t>bash</a:t>
            </a:r>
            <a:r>
              <a:rPr lang="ko-KR" altLang="en-US" sz="1200" smtClean="0"/>
              <a:t>로 실행하는</a:t>
            </a:r>
            <a:r>
              <a:rPr lang="en-US" altLang="ko-KR" sz="1200" i="1" smtClean="0"/>
              <a:t>(-S /bin/bash)</a:t>
            </a:r>
            <a:r>
              <a:rPr lang="ko-KR" altLang="en-US" sz="1200" i="1" smtClean="0"/>
              <a:t> </a:t>
            </a:r>
            <a:r>
              <a:rPr lang="en-US" altLang="ko-KR" sz="1200" smtClean="0"/>
              <a:t>job</a:t>
            </a:r>
            <a:r>
              <a:rPr lang="ko-KR" altLang="en-US" sz="1200" smtClean="0"/>
              <a:t>을 </a:t>
            </a:r>
            <a:r>
              <a:rPr lang="en-US" altLang="ko-KR" sz="1200" smtClean="0"/>
              <a:t>submit </a:t>
            </a:r>
            <a:r>
              <a:rPr lang="ko-KR" altLang="en-US" sz="1200" smtClean="0"/>
              <a:t>한다는 의미</a:t>
            </a:r>
            <a:endParaRPr lang="en-US" altLang="ko-KR" sz="1200" smtClean="0"/>
          </a:p>
          <a:p>
            <a:r>
              <a:rPr lang="ko-KR" altLang="en-US" sz="1200" smtClean="0"/>
              <a:t>오류 발생 시 </a:t>
            </a:r>
            <a:r>
              <a:rPr lang="en-US" altLang="ko-KR" sz="1200" smtClean="0"/>
              <a:t>standard error </a:t>
            </a:r>
            <a:r>
              <a:rPr lang="ko-KR" altLang="en-US" sz="1200" smtClean="0"/>
              <a:t>로그 파일을 확인 하여 문제 해결</a:t>
            </a:r>
            <a:endParaRPr lang="en-US" altLang="ko-KR" sz="1200" smtClean="0"/>
          </a:p>
          <a:p>
            <a:r>
              <a:rPr lang="ko-KR" altLang="en-US" sz="1200" smtClean="0"/>
              <a:t>주의 사항</a:t>
            </a:r>
            <a:endParaRPr lang="en-US" altLang="ko-KR" sz="1200" smtClean="0"/>
          </a:p>
          <a:p>
            <a:pPr lvl="1">
              <a:buFont typeface="+mj-lt"/>
              <a:buAutoNum type="arabicPeriod"/>
            </a:pPr>
            <a:r>
              <a:rPr lang="en-US" altLang="ko-KR" sz="1000" smtClean="0"/>
              <a:t>Frontend</a:t>
            </a:r>
            <a:r>
              <a:rPr lang="ko-KR" altLang="en-US" sz="1000" smtClean="0"/>
              <a:t>에서 과도한 작업 시 </a:t>
            </a:r>
            <a:r>
              <a:rPr lang="ko-KR" altLang="en-US" sz="1000"/>
              <a:t>터미널 느려짐</a:t>
            </a:r>
            <a:r>
              <a:rPr lang="en-US" altLang="ko-KR" sz="1000" smtClean="0"/>
              <a:t>(cp, gzip, sftp </a:t>
            </a:r>
            <a:r>
              <a:rPr lang="ko-KR" altLang="en-US" sz="1000" smtClean="0"/>
              <a:t>또는 분석 프로그램 실행</a:t>
            </a:r>
            <a:r>
              <a:rPr lang="en-US" altLang="ko-KR" sz="1000" smtClean="0"/>
              <a:t>) </a:t>
            </a:r>
          </a:p>
          <a:p>
            <a:pPr lvl="1">
              <a:buFont typeface="+mj-lt"/>
              <a:buAutoNum type="arabicPeriod"/>
            </a:pPr>
            <a:r>
              <a:rPr lang="en-US" altLang="ko-KR" sz="1000" smtClean="0"/>
              <a:t>Frontend</a:t>
            </a:r>
            <a:r>
              <a:rPr lang="ko-KR" altLang="en-US" sz="1000" smtClean="0"/>
              <a:t>에서 </a:t>
            </a:r>
            <a:r>
              <a:rPr lang="en-US" altLang="ko-KR" sz="1000" smtClean="0"/>
              <a:t>root</a:t>
            </a:r>
            <a:r>
              <a:rPr lang="ko-KR" altLang="en-US" sz="1000" smtClean="0"/>
              <a:t>영역에 프로그램</a:t>
            </a:r>
            <a:r>
              <a:rPr lang="en-US" altLang="ko-KR" sz="1000" smtClean="0"/>
              <a:t>/</a:t>
            </a:r>
            <a:r>
              <a:rPr lang="ko-KR" altLang="en-US" sz="1000" smtClean="0"/>
              <a:t>라이브러리 설치 시 </a:t>
            </a:r>
            <a:r>
              <a:rPr lang="en-US" altLang="ko-KR" sz="1000" smtClean="0"/>
              <a:t>Compute node</a:t>
            </a:r>
            <a:r>
              <a:rPr lang="ko-KR" altLang="en-US" sz="1000" smtClean="0"/>
              <a:t>에 반영이 되지 않아 </a:t>
            </a:r>
            <a:r>
              <a:rPr lang="en-US" altLang="ko-KR" sz="1000" smtClean="0"/>
              <a:t>qsub</a:t>
            </a:r>
            <a:r>
              <a:rPr lang="ko-KR" altLang="en-US" sz="1000" smtClean="0"/>
              <a:t>으로 처리 시 문제 발생</a:t>
            </a:r>
            <a:endParaRPr lang="en-US" altLang="ko-KR" sz="1000"/>
          </a:p>
          <a:p>
            <a:pPr lvl="1">
              <a:buFont typeface="+mj-lt"/>
              <a:buAutoNum type="arabicPeriod"/>
            </a:pPr>
            <a:r>
              <a:rPr lang="en-US" altLang="ko-KR" sz="1000" smtClean="0"/>
              <a:t>qsub  </a:t>
            </a:r>
            <a:r>
              <a:rPr lang="ko-KR" altLang="en-US" sz="1000" smtClean="0"/>
              <a:t>이전에 </a:t>
            </a:r>
            <a:r>
              <a:rPr lang="en-US" altLang="ko-KR" sz="1000" smtClean="0"/>
              <a:t>qstat</a:t>
            </a:r>
            <a:r>
              <a:rPr lang="ko-KR" altLang="en-US" sz="1000" smtClean="0"/>
              <a:t>으로 현재 </a:t>
            </a:r>
            <a:r>
              <a:rPr lang="en-US" altLang="ko-KR" sz="1000" smtClean="0"/>
              <a:t>node</a:t>
            </a:r>
            <a:r>
              <a:rPr lang="ko-KR" altLang="en-US" sz="1000" smtClean="0"/>
              <a:t>들의</a:t>
            </a:r>
            <a:r>
              <a:rPr lang="en-US" altLang="ko-KR" sz="1000" smtClean="0"/>
              <a:t> </a:t>
            </a:r>
            <a:r>
              <a:rPr lang="ko-KR" altLang="en-US" sz="1000" smtClean="0"/>
              <a:t>상황을 확인 하고 적절한 </a:t>
            </a:r>
            <a:r>
              <a:rPr lang="en-US" altLang="ko-KR" sz="1000" smtClean="0"/>
              <a:t>queue</a:t>
            </a:r>
            <a:r>
              <a:rPr lang="ko-KR" altLang="en-US" sz="1000" smtClean="0"/>
              <a:t>에 </a:t>
            </a:r>
            <a:r>
              <a:rPr lang="en-US" altLang="ko-KR" sz="1000" smtClean="0"/>
              <a:t>job</a:t>
            </a:r>
            <a:r>
              <a:rPr lang="ko-KR" altLang="en-US" sz="1000" smtClean="0"/>
              <a:t>을 </a:t>
            </a:r>
            <a:r>
              <a:rPr lang="en-US" altLang="ko-KR" sz="1000" smtClean="0"/>
              <a:t>submit </a:t>
            </a:r>
          </a:p>
          <a:p>
            <a:pPr marL="800100" lvl="1" indent="-342900">
              <a:buFont typeface="+mj-lt"/>
              <a:buAutoNum type="arabicPeriod"/>
            </a:pPr>
            <a:endParaRPr lang="en-US" altLang="ko-KR" sz="800" smtClean="0"/>
          </a:p>
          <a:p>
            <a:endParaRPr lang="en-US" altLang="ko-KR" sz="1200" smtClean="0"/>
          </a:p>
          <a:p>
            <a:pPr marL="0" indent="0">
              <a:buNone/>
            </a:pPr>
            <a:endParaRPr lang="ko-KR" altLang="en-US" sz="120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0406305"/>
              </p:ext>
            </p:extLst>
          </p:nvPr>
        </p:nvGraphicFramePr>
        <p:xfrm>
          <a:off x="628650" y="1513135"/>
          <a:ext cx="4894556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1674"/>
                <a:gridCol w="3652882"/>
              </a:tblGrid>
              <a:tr h="1765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Queue</a:t>
                      </a:r>
                      <a:r>
                        <a:rPr lang="en-US" altLang="ko-KR" sz="1200" baseline="0" dirty="0" smtClean="0"/>
                        <a:t> Name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smtClean="0"/>
                        <a:t>Spec</a:t>
                      </a:r>
                      <a:endParaRPr lang="ko-KR" altLang="en-US" sz="1200"/>
                    </a:p>
                  </a:txBody>
                  <a:tcPr/>
                </a:tc>
              </a:tr>
              <a:tr h="1765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 smtClean="0"/>
                        <a:t>all.q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8 Compute Node, 256</a:t>
                      </a:r>
                      <a:r>
                        <a:rPr lang="en-US" altLang="ko-KR" sz="1200" baseline="0" dirty="0" smtClean="0"/>
                        <a:t> Slot, 256GB/Node</a:t>
                      </a:r>
                      <a:endParaRPr lang="ko-KR" altLang="en-US" sz="1200" dirty="0"/>
                    </a:p>
                  </a:txBody>
                  <a:tcPr/>
                </a:tc>
              </a:tr>
              <a:tr h="1765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smtClean="0"/>
                        <a:t>mid.q</a:t>
                      </a:r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smtClean="0"/>
                        <a:t>7</a:t>
                      </a:r>
                      <a:r>
                        <a:rPr lang="en-US" altLang="ko-KR" sz="1200" baseline="0" smtClean="0"/>
                        <a:t> Compute Node, 168 Slot, 288GB/Node</a:t>
                      </a:r>
                      <a:endParaRPr lang="ko-KR" altLang="en-US" sz="1200"/>
                    </a:p>
                  </a:txBody>
                  <a:tcPr/>
                </a:tc>
              </a:tr>
              <a:tr h="1765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smtClean="0"/>
                        <a:t>low.q</a:t>
                      </a:r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smtClean="0"/>
                        <a:t>1 Compute Node, 24 Slot</a:t>
                      </a:r>
                      <a:r>
                        <a:rPr lang="en-US" altLang="ko-KR" sz="1200" baseline="0" smtClean="0"/>
                        <a:t>, 48GB/Node</a:t>
                      </a:r>
                      <a:endParaRPr lang="ko-KR" altLang="en-US" sz="120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40223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Cluster </a:t>
            </a:r>
            <a:r>
              <a:rPr lang="ko-KR" altLang="en-US" dirty="0" smtClean="0"/>
              <a:t>관리용 유용한 </a:t>
            </a:r>
            <a:r>
              <a:rPr lang="en-US" altLang="ko-KR" dirty="0" err="1" smtClean="0"/>
              <a:t>Util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 smtClean="0"/>
              <a:t>sync-accounts</a:t>
            </a:r>
            <a:endParaRPr lang="en-US" altLang="ko-KR" dirty="0"/>
          </a:p>
          <a:p>
            <a:pPr marL="0" lvl="0" indent="0">
              <a:buNone/>
            </a:pPr>
            <a:r>
              <a:rPr lang="en-US" altLang="ko-KR" sz="1400" dirty="0" smtClean="0">
                <a:solidFill>
                  <a:prstClr val="black"/>
                </a:solidFill>
              </a:rPr>
              <a:t>      </a:t>
            </a:r>
            <a:r>
              <a:rPr lang="ko-KR" altLang="en-US" sz="1400" dirty="0" smtClean="0">
                <a:solidFill>
                  <a:prstClr val="black"/>
                </a:solidFill>
              </a:rPr>
              <a:t>설정에 따라 지정된 서버의 사용자 </a:t>
            </a:r>
            <a:r>
              <a:rPr lang="en-US" altLang="ko-KR" sz="1400" dirty="0" smtClean="0">
                <a:solidFill>
                  <a:prstClr val="black"/>
                </a:solidFill>
              </a:rPr>
              <a:t>account</a:t>
            </a:r>
            <a:r>
              <a:rPr lang="ko-KR" altLang="en-US" sz="1400" dirty="0" smtClean="0">
                <a:solidFill>
                  <a:prstClr val="black"/>
                </a:solidFill>
              </a:rPr>
              <a:t>과 동일하게 </a:t>
            </a:r>
            <a:r>
              <a:rPr lang="en-US" altLang="ko-KR" sz="1400" dirty="0" smtClean="0">
                <a:solidFill>
                  <a:prstClr val="black"/>
                </a:solidFill>
              </a:rPr>
              <a:t>account</a:t>
            </a:r>
            <a:r>
              <a:rPr lang="ko-KR" altLang="en-US" sz="1400" dirty="0" smtClean="0">
                <a:solidFill>
                  <a:prstClr val="black"/>
                </a:solidFill>
              </a:rPr>
              <a:t>를 구성한다</a:t>
            </a:r>
            <a:r>
              <a:rPr lang="en-US" altLang="ko-KR" sz="1400" dirty="0" smtClean="0">
                <a:solidFill>
                  <a:prstClr val="black"/>
                </a:solidFill>
              </a:rPr>
              <a:t>.</a:t>
            </a:r>
            <a:endParaRPr lang="en-US" altLang="ko-KR" sz="1400" dirty="0">
              <a:solidFill>
                <a:prstClr val="black"/>
              </a:solidFill>
            </a:endParaRPr>
          </a:p>
          <a:p>
            <a:pPr marL="0" lvl="0" indent="0">
              <a:buNone/>
            </a:pPr>
            <a:r>
              <a:rPr lang="en-US" altLang="ko-KR" sz="1600" b="1" i="1" dirty="0">
                <a:solidFill>
                  <a:prstClr val="black"/>
                </a:solidFill>
              </a:rPr>
              <a:t>	</a:t>
            </a:r>
            <a:r>
              <a:rPr lang="en-US" altLang="ko-KR" sz="1600" b="1" i="1" dirty="0" smtClean="0">
                <a:solidFill>
                  <a:prstClr val="black"/>
                </a:solidFill>
              </a:rPr>
              <a:t>sync-accounts –q -n</a:t>
            </a:r>
          </a:p>
          <a:p>
            <a:pPr marL="0" lvl="0" indent="0">
              <a:buNone/>
            </a:pPr>
            <a:endParaRPr lang="en-US" altLang="ko-KR" dirty="0" smtClean="0"/>
          </a:p>
          <a:p>
            <a:r>
              <a:rPr lang="en-US" altLang="ko-KR" dirty="0" smtClean="0"/>
              <a:t>parallel-</a:t>
            </a:r>
            <a:r>
              <a:rPr lang="en-US" altLang="ko-KR" dirty="0" err="1" smtClean="0"/>
              <a:t>ssh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sz="1400" dirty="0" smtClean="0"/>
              <a:t>      </a:t>
            </a:r>
            <a:r>
              <a:rPr lang="ko-KR" altLang="en-US" sz="1400" dirty="0" smtClean="0"/>
              <a:t>전체 </a:t>
            </a:r>
            <a:r>
              <a:rPr lang="ko-KR" altLang="en-US" sz="1400" dirty="0" err="1" smtClean="0"/>
              <a:t>노드</a:t>
            </a:r>
            <a:r>
              <a:rPr lang="ko-KR" altLang="en-US" sz="1400" dirty="0" smtClean="0"/>
              <a:t> 또는 특정 </a:t>
            </a:r>
            <a:r>
              <a:rPr lang="ko-KR" altLang="en-US" sz="1400" dirty="0" err="1" smtClean="0"/>
              <a:t>노드에</a:t>
            </a:r>
            <a:r>
              <a:rPr lang="ko-KR" altLang="en-US" sz="1400" dirty="0" smtClean="0"/>
              <a:t> 같은 </a:t>
            </a:r>
            <a:r>
              <a:rPr lang="en-US" altLang="ko-KR" sz="1400" dirty="0" smtClean="0"/>
              <a:t>command</a:t>
            </a:r>
            <a:r>
              <a:rPr lang="ko-KR" altLang="en-US" sz="1400" dirty="0" smtClean="0"/>
              <a:t>를 실행</a:t>
            </a:r>
            <a:endParaRPr lang="en-US" altLang="ko-KR" sz="1400" dirty="0" smtClean="0"/>
          </a:p>
          <a:p>
            <a:pPr marL="0" indent="0">
              <a:buNone/>
            </a:pPr>
            <a:r>
              <a:rPr lang="en-US" altLang="ko-KR" sz="1600" b="1" i="1" dirty="0" smtClean="0"/>
              <a:t>	</a:t>
            </a:r>
            <a:r>
              <a:rPr lang="en-US" altLang="ko-KR" sz="1600" b="1" i="1" dirty="0" smtClean="0"/>
              <a:t>parallel-</a:t>
            </a:r>
            <a:r>
              <a:rPr lang="en-US" altLang="ko-KR" sz="1600" b="1" i="1" dirty="0" err="1" smtClean="0"/>
              <a:t>sh</a:t>
            </a:r>
            <a:r>
              <a:rPr lang="en-US" altLang="ko-KR" sz="1600" b="1" i="1" dirty="0" smtClean="0"/>
              <a:t> –H node [node</a:t>
            </a:r>
            <a:r>
              <a:rPr lang="en-US" altLang="ko-KR" sz="1600" b="1" i="1" dirty="0" smtClean="0"/>
              <a:t>] command</a:t>
            </a:r>
            <a:endParaRPr lang="en-US" altLang="ko-KR" sz="1600" b="1" i="1" dirty="0"/>
          </a:p>
          <a:p>
            <a:endParaRPr lang="en-US" altLang="ko-KR" dirty="0" smtClean="0"/>
          </a:p>
          <a:p>
            <a:r>
              <a:rPr lang="en-US" altLang="ko-KR" dirty="0" smtClean="0"/>
              <a:t>parallel-</a:t>
            </a:r>
            <a:r>
              <a:rPr lang="en-US" altLang="ko-KR" dirty="0" err="1" smtClean="0"/>
              <a:t>scp</a:t>
            </a:r>
            <a:endParaRPr lang="en-US" altLang="ko-KR" dirty="0" smtClean="0"/>
          </a:p>
          <a:p>
            <a:pPr marL="0" indent="0">
              <a:buNone/>
            </a:pPr>
            <a:r>
              <a:rPr lang="ko-KR" altLang="en-US" sz="1400" dirty="0" smtClean="0"/>
              <a:t>     전체 </a:t>
            </a:r>
            <a:r>
              <a:rPr lang="ko-KR" altLang="en-US" sz="1400" dirty="0" err="1"/>
              <a:t>노드</a:t>
            </a:r>
            <a:r>
              <a:rPr lang="ko-KR" altLang="en-US" sz="1400" dirty="0"/>
              <a:t> 또는 특정 </a:t>
            </a:r>
            <a:r>
              <a:rPr lang="ko-KR" altLang="en-US" sz="1400" dirty="0" err="1"/>
              <a:t>노드에</a:t>
            </a:r>
            <a:r>
              <a:rPr lang="ko-KR" altLang="en-US" sz="1400" dirty="0"/>
              <a:t> 같은 </a:t>
            </a:r>
            <a:r>
              <a:rPr lang="ko-KR" altLang="en-US" sz="1400" dirty="0" smtClean="0"/>
              <a:t>파일을 전송</a:t>
            </a:r>
            <a:endParaRPr lang="en-US" altLang="ko-KR" sz="1400" dirty="0" smtClean="0"/>
          </a:p>
          <a:p>
            <a:pPr marL="0" indent="0">
              <a:buNone/>
            </a:pPr>
            <a:r>
              <a:rPr lang="en-US" altLang="ko-KR" sz="1600" b="1" i="1" dirty="0" smtClean="0"/>
              <a:t>	</a:t>
            </a:r>
            <a:r>
              <a:rPr lang="en-US" altLang="ko-KR" sz="1600" b="1" i="1" dirty="0" smtClean="0"/>
              <a:t>parallel-</a:t>
            </a:r>
            <a:r>
              <a:rPr lang="en-US" altLang="ko-KR" sz="1600" b="1" i="1" dirty="0" err="1" smtClean="0"/>
              <a:t>scp</a:t>
            </a:r>
            <a:r>
              <a:rPr lang="en-US" altLang="ko-KR" sz="1600" b="1" i="1" dirty="0" smtClean="0"/>
              <a:t> –H node [node</a:t>
            </a:r>
            <a:r>
              <a:rPr lang="en-US" altLang="ko-KR" sz="1600" b="1" i="1" dirty="0" smtClean="0"/>
              <a:t>] </a:t>
            </a:r>
            <a:r>
              <a:rPr lang="en-US" altLang="ko-KR" sz="1600" b="1" i="1" dirty="0" err="1" smtClean="0"/>
              <a:t>local_file</a:t>
            </a:r>
            <a:r>
              <a:rPr lang="en-US" altLang="ko-KR" sz="1600" b="1" i="1" dirty="0" smtClean="0"/>
              <a:t> </a:t>
            </a:r>
            <a:r>
              <a:rPr lang="en-US" altLang="ko-KR" sz="1600" b="1" i="1" dirty="0" err="1" smtClean="0"/>
              <a:t>remote_file</a:t>
            </a:r>
            <a:endParaRPr lang="en-US" altLang="ko-KR" sz="1600" b="1" i="1" dirty="0" smtClean="0"/>
          </a:p>
          <a:p>
            <a:pPr marL="0" indent="0">
              <a:buNone/>
            </a:pPr>
            <a:endParaRPr lang="ko-KR" altLang="en-US" sz="1600" b="1" i="1" dirty="0"/>
          </a:p>
        </p:txBody>
      </p:sp>
    </p:spTree>
    <p:extLst>
      <p:ext uri="{BB962C8B-B14F-4D97-AF65-F5344CB8AC3E}">
        <p14:creationId xmlns:p14="http://schemas.microsoft.com/office/powerpoint/2010/main" val="21232089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 smtClean="0"/>
              <a:t>QC</a:t>
            </a:r>
          </a:p>
          <a:p>
            <a:r>
              <a:rPr lang="en-US" altLang="ko-KR" dirty="0" smtClean="0"/>
              <a:t>GATK pipeline</a:t>
            </a:r>
          </a:p>
          <a:p>
            <a:pPr lvl="1"/>
            <a:r>
              <a:rPr lang="en-US" altLang="ko-KR" dirty="0" smtClean="0"/>
              <a:t>Alignment (BWA)</a:t>
            </a:r>
          </a:p>
          <a:p>
            <a:pPr lvl="1"/>
            <a:r>
              <a:rPr lang="en-US" altLang="ko-KR" dirty="0" err="1" smtClean="0"/>
              <a:t>Deduplication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Realignment</a:t>
            </a:r>
          </a:p>
          <a:p>
            <a:pPr lvl="1"/>
            <a:r>
              <a:rPr lang="en-US" altLang="ko-KR" dirty="0" smtClean="0"/>
              <a:t>Recalibration</a:t>
            </a:r>
          </a:p>
          <a:p>
            <a:r>
              <a:rPr lang="en-US" altLang="ko-KR" dirty="0" smtClean="0"/>
              <a:t>Variant call</a:t>
            </a:r>
          </a:p>
          <a:p>
            <a:pPr lvl="1"/>
            <a:r>
              <a:rPr lang="en-US" altLang="ko-KR" dirty="0" smtClean="0"/>
              <a:t>Point mutation</a:t>
            </a:r>
          </a:p>
          <a:p>
            <a:pPr lvl="1"/>
            <a:r>
              <a:rPr lang="en-US" altLang="ko-KR" dirty="0" smtClean="0"/>
              <a:t>Somatic mutation</a:t>
            </a:r>
          </a:p>
          <a:p>
            <a:r>
              <a:rPr lang="en-US" altLang="ko-KR" dirty="0" smtClean="0"/>
              <a:t>Heterogeneity</a:t>
            </a:r>
          </a:p>
          <a:p>
            <a:pPr lvl="1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106998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Sample data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NIFTY2012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en-US" altLang="ko-KR" dirty="0" smtClean="0"/>
              <a:t>Medium </a:t>
            </a:r>
            <a:r>
              <a:rPr lang="en-US" altLang="ko-KR" dirty="0" smtClean="0"/>
              <a:t>depth </a:t>
            </a:r>
            <a:r>
              <a:rPr lang="en-US" altLang="ko-KR" dirty="0" smtClean="0"/>
              <a:t>WXS </a:t>
            </a:r>
            <a:r>
              <a:rPr lang="en-US" altLang="ko-KR" dirty="0" smtClean="0"/>
              <a:t>from </a:t>
            </a:r>
            <a:r>
              <a:rPr lang="en-US" altLang="ko-KR" dirty="0" smtClean="0"/>
              <a:t>1000genome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414379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099"/>
          <a:stretch/>
        </p:blipFill>
        <p:spPr bwMode="auto">
          <a:xfrm>
            <a:off x="0" y="523875"/>
            <a:ext cx="9144000" cy="5810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242092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100" y="2319338"/>
            <a:ext cx="4495800" cy="2219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220176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SRA Toolkit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340768"/>
            <a:ext cx="5976664" cy="52934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484141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f</a:t>
            </a:r>
            <a:r>
              <a:rPr lang="en-US" altLang="ko-KR" dirty="0" err="1" smtClean="0"/>
              <a:t>astq</a:t>
            </a:r>
            <a:r>
              <a:rPr lang="en-US" altLang="ko-KR" dirty="0" smtClean="0"/>
              <a:t>-dump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340768"/>
            <a:ext cx="8077200" cy="4772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649026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8640"/>
            <a:ext cx="8229600" cy="633842"/>
          </a:xfrm>
        </p:spPr>
        <p:txBody>
          <a:bodyPr>
            <a:noAutofit/>
          </a:bodyPr>
          <a:lstStyle/>
          <a:p>
            <a:r>
              <a:rPr lang="en-US" sz="3200" dirty="0" smtClean="0"/>
              <a:t>Quick Read Assessment: </a:t>
            </a:r>
            <a:r>
              <a:rPr lang="en-US" sz="3200" dirty="0" err="1" smtClean="0"/>
              <a:t>FastQC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1133033"/>
            <a:ext cx="7515452" cy="1719903"/>
          </a:xfrm>
        </p:spPr>
        <p:txBody>
          <a:bodyPr>
            <a:normAutofit/>
          </a:bodyPr>
          <a:lstStyle/>
          <a:p>
            <a:r>
              <a:rPr lang="en-US" sz="1600" dirty="0" smtClean="0"/>
              <a:t>Free Download</a:t>
            </a:r>
          </a:p>
          <a:p>
            <a:pPr lvl="1"/>
            <a:r>
              <a:rPr lang="en-US" sz="1600" dirty="0" smtClean="0"/>
              <a:t>Download: </a:t>
            </a:r>
            <a:r>
              <a:rPr lang="en-US" sz="1600" dirty="0" smtClean="0">
                <a:hlinkClick r:id="rId2"/>
              </a:rPr>
              <a:t>http://www.bioinformatics.babraham.ac.uk/projects/fastqc/</a:t>
            </a:r>
            <a:endParaRPr lang="en-US" sz="1600" dirty="0" smtClean="0"/>
          </a:p>
          <a:p>
            <a:pPr lvl="1"/>
            <a:r>
              <a:rPr lang="en-US" sz="1600" dirty="0" smtClean="0"/>
              <a:t>Tutorial : </a:t>
            </a:r>
            <a:r>
              <a:rPr lang="en-US" sz="1600" dirty="0" smtClean="0">
                <a:hlinkClick r:id="rId3"/>
              </a:rPr>
              <a:t>http://www.youtube.com/watch?v=bz93ReOv87Y</a:t>
            </a:r>
            <a:endParaRPr lang="en-US" sz="1600" dirty="0" smtClean="0"/>
          </a:p>
          <a:p>
            <a:pPr lvl="1"/>
            <a:endParaRPr lang="en-US" sz="1600" dirty="0" smtClean="0"/>
          </a:p>
          <a:p>
            <a:r>
              <a:rPr lang="en-US" sz="1600" dirty="0" smtClean="0"/>
              <a:t>Samples reads (200K default): fast, low resource use</a:t>
            </a:r>
            <a:endParaRPr lang="en-US" sz="1600" dirty="0" smtClean="0">
              <a:hlinkClick r:id="rId2"/>
            </a:endParaRPr>
          </a:p>
          <a:p>
            <a:endParaRPr lang="en-US" sz="1600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3549" y="3073333"/>
            <a:ext cx="4794055" cy="332408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7546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913" y="1463762"/>
            <a:ext cx="4364408" cy="3274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3" y="274638"/>
            <a:ext cx="8229600" cy="70609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Read Assessment Example (Cont’d)</a:t>
            </a:r>
            <a:endParaRPr lang="en-US" sz="3200" dirty="0"/>
          </a:p>
        </p:txBody>
      </p:sp>
      <p:sp>
        <p:nvSpPr>
          <p:cNvPr id="2" name="TextBox 1"/>
          <p:cNvSpPr txBox="1"/>
          <p:nvPr/>
        </p:nvSpPr>
        <p:spPr>
          <a:xfrm>
            <a:off x="333756" y="4921437"/>
            <a:ext cx="4066722" cy="895162"/>
          </a:xfrm>
          <a:prstGeom prst="rect">
            <a:avLst/>
          </a:prstGeom>
        </p:spPr>
        <p:txBody>
          <a:bodyPr wrap="none" rtlCol="0">
            <a:noAutofit/>
          </a:bodyPr>
          <a:lstStyle/>
          <a:p>
            <a:pPr algn="ctr"/>
            <a:r>
              <a:rPr lang="en-US" sz="2000" dirty="0" smtClean="0"/>
              <a:t>Trim for base quality or adapters</a:t>
            </a:r>
          </a:p>
          <a:p>
            <a:pPr algn="ctr"/>
            <a:r>
              <a:rPr lang="en-US" sz="2000" dirty="0" smtClean="0"/>
              <a:t>(run or library issue) </a:t>
            </a:r>
          </a:p>
          <a:p>
            <a:pPr algn="ctr"/>
            <a:r>
              <a:rPr lang="en-US" sz="2000" dirty="0" smtClean="0"/>
              <a:t> 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4574722" y="1430347"/>
            <a:ext cx="4501550" cy="4386253"/>
            <a:chOff x="4574722" y="1430346"/>
            <a:chExt cx="4501550" cy="4386253"/>
          </a:xfrm>
        </p:grpSpPr>
        <p:pic>
          <p:nvPicPr>
            <p:cNvPr id="3074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4722" y="1430346"/>
              <a:ext cx="4501550" cy="330774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8" name="TextBox 7"/>
            <p:cNvSpPr txBox="1"/>
            <p:nvPr/>
          </p:nvSpPr>
          <p:spPr>
            <a:xfrm>
              <a:off x="5193547" y="4921436"/>
              <a:ext cx="3263900" cy="895163"/>
            </a:xfrm>
            <a:prstGeom prst="rect">
              <a:avLst/>
            </a:prstGeom>
          </p:spPr>
          <p:txBody>
            <a:bodyPr wrap="none" rtlCol="0">
              <a:noAutofit/>
            </a:bodyPr>
            <a:lstStyle/>
            <a:p>
              <a:pPr algn="ctr"/>
              <a:r>
                <a:rPr lang="en-US" sz="2000" dirty="0" smtClean="0"/>
                <a:t>Trim leading bases</a:t>
              </a:r>
            </a:p>
            <a:p>
              <a:pPr algn="ctr"/>
              <a:r>
                <a:rPr lang="en-US" sz="2000" dirty="0" smtClean="0"/>
                <a:t>(library artifact)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34090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왜 이 여정을 떠나는 것일까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ko-KR" sz="2400" dirty="0"/>
              <a:t>NGS </a:t>
            </a:r>
            <a:r>
              <a:rPr lang="ko-KR" altLang="en-US" sz="2400" dirty="0"/>
              <a:t>분석을 </a:t>
            </a:r>
            <a:r>
              <a:rPr lang="ko-KR" altLang="en-US" sz="2400" dirty="0" smtClean="0"/>
              <a:t>위해 </a:t>
            </a:r>
            <a:r>
              <a:rPr lang="ko-KR" altLang="en-US" sz="2400" dirty="0"/>
              <a:t>배우고 </a:t>
            </a:r>
            <a:r>
              <a:rPr lang="ko-KR" altLang="en-US" sz="2400" dirty="0" smtClean="0"/>
              <a:t>알아야 할 </a:t>
            </a:r>
            <a:r>
              <a:rPr lang="ko-KR" altLang="en-US" sz="2400" dirty="0"/>
              <a:t>것들이 너무 많다</a:t>
            </a:r>
            <a:r>
              <a:rPr lang="en-US" altLang="ko-KR" sz="2400" dirty="0" smtClean="0"/>
              <a:t>.</a:t>
            </a:r>
          </a:p>
          <a:p>
            <a:r>
              <a:rPr lang="ko-KR" altLang="en-US" sz="2400" dirty="0" smtClean="0"/>
              <a:t>처음에는 </a:t>
            </a:r>
            <a:r>
              <a:rPr lang="ko-KR" altLang="en-US" sz="2400" dirty="0"/>
              <a:t>이미 정해진 파이프라인을 따라서 분석하는 것을 주로 배우게 된다</a:t>
            </a:r>
            <a:r>
              <a:rPr lang="en-US" altLang="ko-KR" sz="2400" dirty="0" smtClean="0"/>
              <a:t>.</a:t>
            </a:r>
          </a:p>
          <a:p>
            <a:r>
              <a:rPr lang="ko-KR" altLang="en-US" sz="2400" dirty="0"/>
              <a:t>그러나 항상 하던 것만 하면 재미가 없기도 하고</a:t>
            </a:r>
            <a:r>
              <a:rPr lang="en-US" altLang="ko-KR" sz="2400" dirty="0"/>
              <a:t>, </a:t>
            </a:r>
            <a:r>
              <a:rPr lang="ko-KR" altLang="en-US" sz="2400" dirty="0"/>
              <a:t>모든 경우에 대해 </a:t>
            </a:r>
            <a:r>
              <a:rPr lang="ko-KR" altLang="en-US" sz="2400" dirty="0" smtClean="0"/>
              <a:t>기계적으로 </a:t>
            </a:r>
            <a:r>
              <a:rPr lang="ko-KR" altLang="en-US" sz="2400" dirty="0"/>
              <a:t>적용하는 것은 적절하지 않을 수 있다</a:t>
            </a:r>
            <a:r>
              <a:rPr lang="en-US" altLang="ko-KR" sz="2400" dirty="0" smtClean="0"/>
              <a:t>.</a:t>
            </a:r>
          </a:p>
          <a:p>
            <a:r>
              <a:rPr lang="ko-KR" altLang="en-US" sz="2400" dirty="0"/>
              <a:t>각 과정의 이유에 대해 궁금한 것을 탐색하다 보면 원리를 깨우칠 수 </a:t>
            </a:r>
            <a:r>
              <a:rPr lang="ko-KR" altLang="en-US" sz="2400" dirty="0" smtClean="0"/>
              <a:t>있고</a:t>
            </a:r>
            <a:endParaRPr lang="en-US" altLang="ko-KR" sz="2400" dirty="0" smtClean="0"/>
          </a:p>
          <a:p>
            <a:r>
              <a:rPr lang="ko-KR" altLang="en-US" sz="2400" dirty="0" smtClean="0"/>
              <a:t>이렇게 </a:t>
            </a:r>
            <a:r>
              <a:rPr lang="ko-KR" altLang="en-US" sz="2400" dirty="0"/>
              <a:t>하면 어떻게 될까 등 생각해보는 것 자체를 즐기면 좋겠다는 생각을 했다</a:t>
            </a:r>
            <a:r>
              <a:rPr lang="en-US" altLang="ko-KR" sz="2400" dirty="0" smtClean="0"/>
              <a:t>.</a:t>
            </a:r>
          </a:p>
          <a:p>
            <a:r>
              <a:rPr lang="ko-KR" altLang="en-US" sz="2400" dirty="0"/>
              <a:t>새로운 상황이 생길 때</a:t>
            </a:r>
            <a:r>
              <a:rPr lang="en-US" altLang="ko-KR" sz="2400" dirty="0"/>
              <a:t>, </a:t>
            </a:r>
            <a:r>
              <a:rPr lang="ko-KR" altLang="en-US" sz="2400" dirty="0"/>
              <a:t>이렇게 해보면 좋겠다는 아이디어를 얻을 수 있게 하는데 목적이 있다</a:t>
            </a:r>
            <a:r>
              <a:rPr lang="en-US" altLang="ko-KR" sz="2400" dirty="0"/>
              <a:t>.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10641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FastQC</a:t>
            </a:r>
            <a:r>
              <a:rPr lang="en-US" altLang="ko-KR" dirty="0" smtClean="0"/>
              <a:t>: Basic statistics</a:t>
            </a:r>
            <a:endParaRPr lang="ko-KR" altLang="en-US" dirty="0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/>
        <p:txBody>
          <a:bodyPr anchor="ctr"/>
          <a:lstStyle/>
          <a:p>
            <a:pPr algn="ctr"/>
            <a:r>
              <a:rPr lang="en-US" altLang="ko-KR" dirty="0" smtClean="0"/>
              <a:t>Good</a:t>
            </a:r>
            <a:endParaRPr lang="ko-KR" altLang="en-US" dirty="0"/>
          </a:p>
        </p:txBody>
      </p:sp>
      <p:sp>
        <p:nvSpPr>
          <p:cNvPr id="14" name="내용 개체 틀 13"/>
          <p:cNvSpPr>
            <a:spLocks noGrp="1"/>
          </p:cNvSpPr>
          <p:nvPr>
            <p:ph sz="half" idx="2"/>
          </p:nvPr>
        </p:nvSpPr>
        <p:spPr>
          <a:xfrm>
            <a:off x="457200" y="4581127"/>
            <a:ext cx="5122912" cy="1545035"/>
          </a:xfrm>
        </p:spPr>
        <p:txBody>
          <a:bodyPr/>
          <a:lstStyle/>
          <a:p>
            <a:r>
              <a:rPr lang="en-US" altLang="ko-KR" dirty="0" smtClean="0"/>
              <a:t>Encoding</a:t>
            </a:r>
          </a:p>
          <a:p>
            <a:r>
              <a:rPr lang="en-US" altLang="ko-KR" dirty="0" smtClean="0"/>
              <a:t>%GC: </a:t>
            </a:r>
            <a:r>
              <a:rPr lang="ko-KR" altLang="en-US" dirty="0" smtClean="0"/>
              <a:t>사람의 경우 </a:t>
            </a:r>
            <a:r>
              <a:rPr lang="en-US" altLang="ko-KR" dirty="0" smtClean="0"/>
              <a:t>40% </a:t>
            </a:r>
            <a:r>
              <a:rPr lang="ko-KR" altLang="en-US" dirty="0" smtClean="0"/>
              <a:t>정도</a:t>
            </a:r>
            <a:endParaRPr lang="ko-KR" altLang="en-US" dirty="0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3"/>
          </p:nvPr>
        </p:nvSpPr>
        <p:spPr/>
        <p:txBody>
          <a:bodyPr anchor="ctr"/>
          <a:lstStyle/>
          <a:p>
            <a:pPr algn="ctr"/>
            <a:r>
              <a:rPr lang="en-US" altLang="ko-KR" dirty="0" smtClean="0"/>
              <a:t>Bad</a:t>
            </a:r>
            <a:endParaRPr lang="ko-KR" altLang="en-US" dirty="0"/>
          </a:p>
        </p:txBody>
      </p:sp>
      <p:sp>
        <p:nvSpPr>
          <p:cNvPr id="16" name="내용 개체 틀 15"/>
          <p:cNvSpPr>
            <a:spLocks noGrp="1"/>
          </p:cNvSpPr>
          <p:nvPr>
            <p:ph sz="quarter" idx="4"/>
          </p:nvPr>
        </p:nvSpPr>
        <p:spPr>
          <a:xfrm>
            <a:off x="5652120" y="4581127"/>
            <a:ext cx="3034680" cy="1545035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6" name="AutoShape 2" descr="http://www.dnalinklabs.com/wiki/download/attachments/9601877/image2014-10-1%209%3A48%3A37.png?version=1&amp;modificationDate=1412124457000&amp;api=v2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" name="AutoShape 5" descr="http://www.dnalinklabs.com/wiki/download/attachments/9601877/image2014-10-1%209%3A48%3A37.png?version=1&amp;modificationDate=1412124457000&amp;api=v2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" name="AutoShape 7" descr="http://www.dnalinklabs.com/wiki/download/attachments/9601877/image2014-10-1%209%3A48%3A37.png?version=1&amp;modificationDate=1412124457000&amp;api=v2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23560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475" y="2346945"/>
            <a:ext cx="3743325" cy="2152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561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2346945"/>
            <a:ext cx="3743325" cy="2162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18642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FastQC</a:t>
            </a:r>
            <a:r>
              <a:rPr lang="en-US" altLang="ko-KR" dirty="0" smtClean="0"/>
              <a:t>: Per base seq. quality</a:t>
            </a:r>
            <a:endParaRPr lang="ko-KR" altLang="en-US" dirty="0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/>
        <p:txBody>
          <a:bodyPr anchor="ctr"/>
          <a:lstStyle/>
          <a:p>
            <a:pPr algn="ctr"/>
            <a:r>
              <a:rPr lang="en-US" altLang="ko-KR" dirty="0" smtClean="0"/>
              <a:t>Good</a:t>
            </a:r>
            <a:endParaRPr lang="ko-KR" altLang="en-US" dirty="0"/>
          </a:p>
        </p:txBody>
      </p:sp>
      <p:sp>
        <p:nvSpPr>
          <p:cNvPr id="14" name="내용 개체 틀 13"/>
          <p:cNvSpPr>
            <a:spLocks noGrp="1"/>
          </p:cNvSpPr>
          <p:nvPr>
            <p:ph sz="half" idx="2"/>
          </p:nvPr>
        </p:nvSpPr>
        <p:spPr>
          <a:xfrm>
            <a:off x="457200" y="5404401"/>
            <a:ext cx="4040188" cy="1408975"/>
          </a:xfrm>
        </p:spPr>
        <p:txBody>
          <a:bodyPr>
            <a:normAutofit fontScale="70000" lnSpcReduction="20000"/>
          </a:bodyPr>
          <a:lstStyle/>
          <a:p>
            <a:r>
              <a:rPr lang="en-US" altLang="ko-KR" dirty="0" smtClean="0"/>
              <a:t>X: read</a:t>
            </a:r>
            <a:r>
              <a:rPr lang="ko-KR" altLang="en-US" dirty="0" smtClean="0"/>
              <a:t>에서의 </a:t>
            </a:r>
            <a:r>
              <a:rPr lang="en-US" altLang="ko-KR" dirty="0" smtClean="0"/>
              <a:t>position</a:t>
            </a:r>
          </a:p>
          <a:p>
            <a:r>
              <a:rPr lang="en-US" altLang="ko-KR" dirty="0" smtClean="0"/>
              <a:t>Y: Base quality</a:t>
            </a:r>
          </a:p>
          <a:p>
            <a:r>
              <a:rPr lang="en-US" altLang="ko-KR" dirty="0" smtClean="0"/>
              <a:t>Green BG: good</a:t>
            </a:r>
          </a:p>
          <a:p>
            <a:r>
              <a:rPr lang="en-US" altLang="ko-KR" dirty="0" smtClean="0"/>
              <a:t>Orange BG: reasonable</a:t>
            </a:r>
          </a:p>
          <a:p>
            <a:r>
              <a:rPr lang="en-US" altLang="ko-KR" dirty="0" smtClean="0"/>
              <a:t>Red BG: poor</a:t>
            </a:r>
            <a:endParaRPr lang="ko-KR" altLang="en-US" dirty="0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3"/>
          </p:nvPr>
        </p:nvSpPr>
        <p:spPr/>
        <p:txBody>
          <a:bodyPr anchor="ctr"/>
          <a:lstStyle/>
          <a:p>
            <a:pPr algn="ctr"/>
            <a:r>
              <a:rPr lang="en-US" altLang="ko-KR" dirty="0" smtClean="0"/>
              <a:t>Bad</a:t>
            </a:r>
            <a:endParaRPr lang="ko-KR" altLang="en-US" dirty="0"/>
          </a:p>
        </p:txBody>
      </p:sp>
      <p:sp>
        <p:nvSpPr>
          <p:cNvPr id="16" name="내용 개체 틀 15"/>
          <p:cNvSpPr>
            <a:spLocks noGrp="1"/>
          </p:cNvSpPr>
          <p:nvPr>
            <p:ph sz="quarter" idx="4"/>
          </p:nvPr>
        </p:nvSpPr>
        <p:spPr>
          <a:xfrm>
            <a:off x="4645025" y="5404402"/>
            <a:ext cx="4041775" cy="1453598"/>
          </a:xfrm>
        </p:spPr>
        <p:txBody>
          <a:bodyPr>
            <a:normAutofit fontScale="92500" lnSpcReduction="20000"/>
          </a:bodyPr>
          <a:lstStyle/>
          <a:p>
            <a:r>
              <a:rPr lang="en-US" altLang="ko-KR" dirty="0" smtClean="0"/>
              <a:t>Red line: median</a:t>
            </a:r>
          </a:p>
          <a:p>
            <a:r>
              <a:rPr lang="en-US" altLang="ko-KR" dirty="0" smtClean="0"/>
              <a:t>Blue line: mean</a:t>
            </a:r>
          </a:p>
          <a:p>
            <a:r>
              <a:rPr lang="en-US" altLang="ko-KR" dirty="0" smtClean="0"/>
              <a:t>Yellow box: 25% ~ 75%</a:t>
            </a:r>
          </a:p>
          <a:p>
            <a:r>
              <a:rPr lang="en-US" altLang="ko-KR" dirty="0" smtClean="0"/>
              <a:t>Black whiskers: 10% / 90%</a:t>
            </a:r>
          </a:p>
          <a:p>
            <a:endParaRPr lang="ko-KR" altLang="en-US" dirty="0"/>
          </a:p>
        </p:txBody>
      </p:sp>
      <p:sp>
        <p:nvSpPr>
          <p:cNvPr id="6" name="AutoShape 2" descr="http://www.dnalinklabs.com/wiki/download/attachments/9601877/image2014-10-1%209%3A48%3A37.png?version=1&amp;modificationDate=1412124457000&amp;api=v2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" name="AutoShape 5" descr="http://www.dnalinklabs.com/wiki/download/attachments/9601877/image2014-10-1%209%3A48%3A37.png?version=1&amp;modificationDate=1412124457000&amp;api=v2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" name="AutoShape 7" descr="http://www.dnalinklabs.com/wiki/download/attachments/9601877/image2014-10-1%209%3A48%3A37.png?version=1&amp;modificationDate=1412124457000&amp;api=v2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928" y="2060848"/>
            <a:ext cx="4458072" cy="3343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2060848"/>
            <a:ext cx="4458072" cy="3343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81007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FastQC</a:t>
            </a:r>
            <a:r>
              <a:rPr lang="en-US" altLang="ko-KR" dirty="0" smtClean="0"/>
              <a:t>: Per seq. quality score</a:t>
            </a:r>
            <a:endParaRPr lang="ko-KR" altLang="en-US" dirty="0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/>
        <p:txBody>
          <a:bodyPr anchor="ctr"/>
          <a:lstStyle/>
          <a:p>
            <a:pPr algn="ctr"/>
            <a:r>
              <a:rPr lang="en-US" altLang="ko-KR" dirty="0" smtClean="0"/>
              <a:t>Good</a:t>
            </a:r>
            <a:endParaRPr lang="ko-KR" altLang="en-US" dirty="0"/>
          </a:p>
        </p:txBody>
      </p:sp>
      <p:sp>
        <p:nvSpPr>
          <p:cNvPr id="14" name="내용 개체 틀 13"/>
          <p:cNvSpPr>
            <a:spLocks noGrp="1"/>
          </p:cNvSpPr>
          <p:nvPr>
            <p:ph sz="half" idx="2"/>
          </p:nvPr>
        </p:nvSpPr>
        <p:spPr>
          <a:xfrm>
            <a:off x="35496" y="5589241"/>
            <a:ext cx="8784976" cy="1152128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 smtClean="0"/>
              <a:t>X: read avg. base score</a:t>
            </a:r>
          </a:p>
          <a:p>
            <a:r>
              <a:rPr lang="en-US" altLang="ko-KR" dirty="0" smtClean="0"/>
              <a:t>Y: number of reads</a:t>
            </a:r>
          </a:p>
          <a:p>
            <a:r>
              <a:rPr lang="en-US" altLang="ko-KR" dirty="0" smtClean="0"/>
              <a:t>Narrow </a:t>
            </a:r>
            <a:r>
              <a:rPr lang="en-US" altLang="ko-KR" dirty="0" err="1" smtClean="0"/>
              <a:t>uni</a:t>
            </a:r>
            <a:r>
              <a:rPr lang="en-US" altLang="ko-KR" dirty="0" smtClean="0"/>
              <a:t>-modal curve: good / Wide multi-peak curve: bad</a:t>
            </a:r>
          </a:p>
          <a:p>
            <a:endParaRPr lang="ko-KR" altLang="en-US" dirty="0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3"/>
          </p:nvPr>
        </p:nvSpPr>
        <p:spPr/>
        <p:txBody>
          <a:bodyPr anchor="ctr"/>
          <a:lstStyle/>
          <a:p>
            <a:pPr algn="ctr"/>
            <a:r>
              <a:rPr lang="en-US" altLang="ko-KR" dirty="0" smtClean="0"/>
              <a:t>Bad</a:t>
            </a:r>
            <a:endParaRPr lang="ko-KR" altLang="en-US" dirty="0"/>
          </a:p>
        </p:txBody>
      </p:sp>
      <p:sp>
        <p:nvSpPr>
          <p:cNvPr id="16" name="내용 개체 틀 15"/>
          <p:cNvSpPr>
            <a:spLocks noGrp="1"/>
          </p:cNvSpPr>
          <p:nvPr>
            <p:ph sz="quarter" idx="4"/>
          </p:nvPr>
        </p:nvSpPr>
        <p:spPr>
          <a:xfrm>
            <a:off x="3563888" y="5589240"/>
            <a:ext cx="5554697" cy="1152127"/>
          </a:xfrm>
        </p:spPr>
        <p:txBody>
          <a:bodyPr>
            <a:normAutofit fontScale="85000" lnSpcReduction="10000"/>
          </a:bodyPr>
          <a:lstStyle/>
          <a:p>
            <a:r>
              <a:rPr lang="en-US" altLang="ko-KR" dirty="0" smtClean="0"/>
              <a:t>Warning: avg. score &lt;= 27 (0.2% error rate)</a:t>
            </a:r>
          </a:p>
          <a:p>
            <a:r>
              <a:rPr lang="en-US" altLang="ko-KR" dirty="0" smtClean="0"/>
              <a:t>Failure: av. Score &lt;= 20 (1.0% error rate)</a:t>
            </a:r>
            <a:endParaRPr lang="ko-KR" altLang="en-US" dirty="0"/>
          </a:p>
        </p:txBody>
      </p:sp>
      <p:sp>
        <p:nvSpPr>
          <p:cNvPr id="6" name="AutoShape 2" descr="http://www.dnalinklabs.com/wiki/download/attachments/9601877/image2014-10-1%209%3A48%3A37.png?version=1&amp;modificationDate=1412124457000&amp;api=v2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" name="AutoShape 5" descr="http://www.dnalinklabs.com/wiki/download/attachments/9601877/image2014-10-1%209%3A48%3A37.png?version=1&amp;modificationDate=1412124457000&amp;api=v2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" name="AutoShape 7" descr="http://www.dnalinklabs.com/wiki/download/attachments/9601877/image2014-10-1%209%3A48%3A37.png?version=1&amp;modificationDate=1412124457000&amp;api=v2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32856"/>
            <a:ext cx="4482075" cy="33615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0513" y="2150858"/>
            <a:ext cx="4458072" cy="3343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08194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FastQC</a:t>
            </a:r>
            <a:r>
              <a:rPr lang="en-US" altLang="ko-KR" dirty="0" smtClean="0"/>
              <a:t>: Per base seq. content</a:t>
            </a:r>
            <a:endParaRPr lang="ko-KR" altLang="en-US" dirty="0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/>
        <p:txBody>
          <a:bodyPr anchor="ctr"/>
          <a:lstStyle/>
          <a:p>
            <a:pPr algn="ctr"/>
            <a:r>
              <a:rPr lang="en-US" altLang="ko-KR" dirty="0" smtClean="0"/>
              <a:t>Good</a:t>
            </a:r>
            <a:endParaRPr lang="ko-KR" altLang="en-US" dirty="0"/>
          </a:p>
        </p:txBody>
      </p:sp>
      <p:sp>
        <p:nvSpPr>
          <p:cNvPr id="14" name="내용 개체 틀 13"/>
          <p:cNvSpPr>
            <a:spLocks noGrp="1"/>
          </p:cNvSpPr>
          <p:nvPr>
            <p:ph sz="half" idx="2"/>
          </p:nvPr>
        </p:nvSpPr>
        <p:spPr>
          <a:xfrm>
            <a:off x="107505" y="5373215"/>
            <a:ext cx="4389884" cy="1368153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X: read</a:t>
            </a:r>
            <a:r>
              <a:rPr lang="ko-KR" altLang="en-US" dirty="0" smtClean="0"/>
              <a:t>에서의 </a:t>
            </a:r>
            <a:r>
              <a:rPr lang="en-US" altLang="ko-KR" dirty="0" smtClean="0"/>
              <a:t>position</a:t>
            </a:r>
          </a:p>
          <a:p>
            <a:r>
              <a:rPr lang="en-US" altLang="ko-KR" dirty="0" smtClean="0"/>
              <a:t>Y: </a:t>
            </a:r>
            <a:r>
              <a:rPr lang="ko-KR" altLang="en-US" dirty="0" smtClean="0"/>
              <a:t>해당 염기의 비율</a:t>
            </a:r>
            <a:endParaRPr lang="en-US" altLang="ko-KR" dirty="0" smtClean="0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3"/>
          </p:nvPr>
        </p:nvSpPr>
        <p:spPr/>
        <p:txBody>
          <a:bodyPr anchor="ctr"/>
          <a:lstStyle/>
          <a:p>
            <a:pPr algn="ctr"/>
            <a:r>
              <a:rPr lang="en-US" altLang="ko-KR" dirty="0" smtClean="0"/>
              <a:t>Bad</a:t>
            </a:r>
            <a:endParaRPr lang="ko-KR" altLang="en-US" dirty="0"/>
          </a:p>
        </p:txBody>
      </p:sp>
      <p:sp>
        <p:nvSpPr>
          <p:cNvPr id="16" name="내용 개체 틀 15"/>
          <p:cNvSpPr>
            <a:spLocks noGrp="1"/>
          </p:cNvSpPr>
          <p:nvPr>
            <p:ph sz="quarter" idx="4"/>
          </p:nvPr>
        </p:nvSpPr>
        <p:spPr>
          <a:xfrm>
            <a:off x="3851920" y="5373216"/>
            <a:ext cx="5292080" cy="1368151"/>
          </a:xfrm>
        </p:spPr>
        <p:txBody>
          <a:bodyPr>
            <a:normAutofit fontScale="92500"/>
          </a:bodyPr>
          <a:lstStyle/>
          <a:p>
            <a:r>
              <a:rPr lang="en-US" altLang="ko-KR" dirty="0"/>
              <a:t>Warning: %(A+T)</a:t>
            </a:r>
            <a:r>
              <a:rPr lang="ko-KR" altLang="en-US" dirty="0"/>
              <a:t>와 </a:t>
            </a:r>
            <a:r>
              <a:rPr lang="en-US" altLang="ko-KR" dirty="0"/>
              <a:t>%(G+C)</a:t>
            </a:r>
            <a:r>
              <a:rPr lang="ko-KR" altLang="en-US" dirty="0"/>
              <a:t>의 차이가 어떤 위치에서건 </a:t>
            </a:r>
            <a:r>
              <a:rPr lang="en-US" altLang="ko-KR" dirty="0"/>
              <a:t>10% </a:t>
            </a:r>
            <a:r>
              <a:rPr lang="ko-KR" altLang="en-US" dirty="0"/>
              <a:t>이상 </a:t>
            </a:r>
            <a:r>
              <a:rPr lang="ko-KR" altLang="en-US" dirty="0" smtClean="0"/>
              <a:t>차이 날 때</a:t>
            </a:r>
            <a:endParaRPr lang="ko-KR" altLang="en-US" dirty="0"/>
          </a:p>
          <a:p>
            <a:r>
              <a:rPr lang="en-US" altLang="ko-KR" dirty="0" smtClean="0"/>
              <a:t>Failure: 20%</a:t>
            </a:r>
            <a:r>
              <a:rPr lang="ko-KR" altLang="en-US" dirty="0" smtClean="0"/>
              <a:t>이상 차이 날 때</a:t>
            </a:r>
            <a:endParaRPr lang="ko-KR" altLang="en-US" dirty="0"/>
          </a:p>
        </p:txBody>
      </p:sp>
      <p:sp>
        <p:nvSpPr>
          <p:cNvPr id="6" name="AutoShape 2" descr="http://www.dnalinklabs.com/wiki/download/attachments/9601877/image2014-10-1%209%3A48%3A37.png?version=1&amp;modificationDate=1412124457000&amp;api=v2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" name="AutoShape 5" descr="http://www.dnalinklabs.com/wiki/download/attachments/9601877/image2014-10-1%209%3A48%3A37.png?version=1&amp;modificationDate=1412124457000&amp;api=v2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" name="AutoShape 7" descr="http://www.dnalinklabs.com/wiki/download/attachments/9601877/image2014-10-1%209%3A48%3A37.png?version=1&amp;modificationDate=1412124457000&amp;api=v2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69570"/>
            <a:ext cx="4416491" cy="33123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76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1990599"/>
            <a:ext cx="4360413" cy="32703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76082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FastQC</a:t>
            </a:r>
            <a:r>
              <a:rPr lang="en-US" altLang="ko-KR" dirty="0" smtClean="0"/>
              <a:t>: Seq. duplication </a:t>
            </a:r>
            <a:r>
              <a:rPr lang="en-US" altLang="ko-KR" dirty="0"/>
              <a:t>l</a:t>
            </a:r>
            <a:r>
              <a:rPr lang="en-US" altLang="ko-KR" dirty="0" smtClean="0"/>
              <a:t>evel</a:t>
            </a:r>
            <a:endParaRPr lang="ko-KR" altLang="en-US" dirty="0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/>
        <p:txBody>
          <a:bodyPr anchor="ctr"/>
          <a:lstStyle/>
          <a:p>
            <a:pPr algn="ctr"/>
            <a:r>
              <a:rPr lang="en-US" altLang="ko-KR" dirty="0" smtClean="0"/>
              <a:t>Good</a:t>
            </a:r>
            <a:endParaRPr lang="ko-KR" altLang="en-US" dirty="0"/>
          </a:p>
        </p:txBody>
      </p:sp>
      <p:sp>
        <p:nvSpPr>
          <p:cNvPr id="14" name="내용 개체 틀 13"/>
          <p:cNvSpPr>
            <a:spLocks noGrp="1"/>
          </p:cNvSpPr>
          <p:nvPr>
            <p:ph sz="half" idx="2"/>
          </p:nvPr>
        </p:nvSpPr>
        <p:spPr>
          <a:xfrm>
            <a:off x="35496" y="5373216"/>
            <a:ext cx="4415470" cy="1368152"/>
          </a:xfrm>
        </p:spPr>
        <p:txBody>
          <a:bodyPr>
            <a:normAutofit fontScale="77500" lnSpcReduction="20000"/>
          </a:bodyPr>
          <a:lstStyle/>
          <a:p>
            <a:r>
              <a:rPr lang="ko-KR" altLang="en-US" dirty="0" smtClean="0"/>
              <a:t>첫 </a:t>
            </a:r>
            <a:r>
              <a:rPr lang="en-US" altLang="ko-KR" dirty="0" smtClean="0"/>
              <a:t>200K read</a:t>
            </a:r>
            <a:r>
              <a:rPr lang="ko-KR" altLang="en-US" dirty="0" smtClean="0"/>
              <a:t>만 선발</a:t>
            </a:r>
            <a:endParaRPr lang="en-US" altLang="ko-KR" dirty="0" smtClean="0"/>
          </a:p>
          <a:p>
            <a:r>
              <a:rPr lang="ko-KR" altLang="en-US" dirty="0" smtClean="0"/>
              <a:t>나머지 </a:t>
            </a:r>
            <a:r>
              <a:rPr lang="en-US" altLang="ko-KR" dirty="0" smtClean="0"/>
              <a:t>read</a:t>
            </a:r>
            <a:r>
              <a:rPr lang="ko-KR" altLang="en-US" dirty="0" smtClean="0"/>
              <a:t>에 대해 </a:t>
            </a:r>
            <a:r>
              <a:rPr lang="en-US" altLang="ko-KR" dirty="0" smtClean="0"/>
              <a:t>duplicate</a:t>
            </a:r>
            <a:r>
              <a:rPr lang="ko-KR" altLang="en-US" dirty="0" smtClean="0"/>
              <a:t> 조사</a:t>
            </a:r>
            <a:endParaRPr lang="en-US" altLang="ko-KR" dirty="0" smtClean="0"/>
          </a:p>
          <a:p>
            <a:r>
              <a:rPr lang="en-US" altLang="ko-KR" dirty="0" smtClean="0"/>
              <a:t>50bp</a:t>
            </a:r>
            <a:r>
              <a:rPr lang="ko-KR" altLang="en-US" dirty="0" smtClean="0"/>
              <a:t>로 </a:t>
            </a:r>
            <a:r>
              <a:rPr lang="en-US" altLang="ko-KR" dirty="0" smtClean="0"/>
              <a:t>truncation</a:t>
            </a:r>
          </a:p>
          <a:p>
            <a:r>
              <a:rPr lang="en-US" altLang="ko-KR" dirty="0" smtClean="0"/>
              <a:t>X: duplication level / Y: count</a:t>
            </a:r>
            <a:endParaRPr lang="ko-KR" altLang="en-US" dirty="0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3"/>
          </p:nvPr>
        </p:nvSpPr>
        <p:spPr/>
        <p:txBody>
          <a:bodyPr anchor="ctr"/>
          <a:lstStyle/>
          <a:p>
            <a:pPr algn="ctr"/>
            <a:r>
              <a:rPr lang="en-US" altLang="ko-KR" dirty="0" smtClean="0"/>
              <a:t>Bad</a:t>
            </a:r>
            <a:endParaRPr lang="ko-KR" altLang="en-US" dirty="0"/>
          </a:p>
        </p:txBody>
      </p:sp>
      <p:sp>
        <p:nvSpPr>
          <p:cNvPr id="16" name="내용 개체 틀 15"/>
          <p:cNvSpPr>
            <a:spLocks noGrp="1"/>
          </p:cNvSpPr>
          <p:nvPr>
            <p:ph sz="quarter" idx="4"/>
          </p:nvPr>
        </p:nvSpPr>
        <p:spPr>
          <a:xfrm>
            <a:off x="4211960" y="5373216"/>
            <a:ext cx="4818717" cy="1440160"/>
          </a:xfrm>
        </p:spPr>
        <p:txBody>
          <a:bodyPr>
            <a:normAutofit fontScale="77500" lnSpcReduction="20000"/>
          </a:bodyPr>
          <a:lstStyle/>
          <a:p>
            <a:r>
              <a:rPr lang="ko-KR" altLang="en-US" dirty="0" smtClean="0"/>
              <a:t>완벽하게 </a:t>
            </a:r>
            <a:r>
              <a:rPr lang="en-US" altLang="ko-KR" dirty="0" smtClean="0"/>
              <a:t>diverse</a:t>
            </a:r>
            <a:r>
              <a:rPr lang="ko-KR" altLang="en-US" dirty="0" smtClean="0"/>
              <a:t>하다면 </a:t>
            </a:r>
            <a:r>
              <a:rPr lang="en-US" altLang="ko-KR" dirty="0" smtClean="0"/>
              <a:t>level = 1</a:t>
            </a:r>
          </a:p>
          <a:p>
            <a:r>
              <a:rPr lang="en-US" altLang="ko-KR" dirty="0" smtClean="0"/>
              <a:t>general enrichment (PCR) </a:t>
            </a:r>
            <a:r>
              <a:rPr lang="ko-KR" altLang="en-US" dirty="0" smtClean="0"/>
              <a:t>등에 의해 완만한 커브</a:t>
            </a:r>
            <a:endParaRPr lang="en-US" altLang="ko-KR" dirty="0" smtClean="0"/>
          </a:p>
          <a:p>
            <a:r>
              <a:rPr lang="en-US" altLang="ko-KR" dirty="0" smtClean="0"/>
              <a:t>Specific enrichment </a:t>
            </a:r>
            <a:r>
              <a:rPr lang="ko-KR" altLang="en-US" dirty="0" smtClean="0"/>
              <a:t>에</a:t>
            </a:r>
            <a:r>
              <a:rPr lang="en-US" altLang="ko-KR" dirty="0" smtClean="0"/>
              <a:t> </a:t>
            </a:r>
            <a:r>
              <a:rPr lang="ko-KR" altLang="en-US" dirty="0" smtClean="0"/>
              <a:t>의한 </a:t>
            </a:r>
            <a:r>
              <a:rPr lang="en-US" altLang="ko-KR" dirty="0" smtClean="0"/>
              <a:t>peak </a:t>
            </a:r>
            <a:r>
              <a:rPr lang="ko-KR" altLang="en-US" dirty="0" smtClean="0"/>
              <a:t>가능</a:t>
            </a:r>
          </a:p>
          <a:p>
            <a:r>
              <a:rPr lang="en-US" altLang="ko-KR" dirty="0" smtClean="0"/>
              <a:t>Natural duplicate </a:t>
            </a:r>
            <a:r>
              <a:rPr lang="ko-KR" altLang="en-US" dirty="0" smtClean="0"/>
              <a:t>가능 </a:t>
            </a:r>
            <a:r>
              <a:rPr lang="en-US" altLang="ko-KR" dirty="0" smtClean="0"/>
              <a:t>(RNA-</a:t>
            </a:r>
            <a:r>
              <a:rPr lang="en-US" altLang="ko-KR" dirty="0" err="1" smtClean="0"/>
              <a:t>Seq</a:t>
            </a:r>
            <a:r>
              <a:rPr lang="en-US" altLang="ko-KR" dirty="0" smtClean="0"/>
              <a:t> </a:t>
            </a:r>
            <a:r>
              <a:rPr lang="ko-KR" altLang="en-US" dirty="0" smtClean="0"/>
              <a:t>등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6" name="AutoShape 2" descr="http://www.dnalinklabs.com/wiki/download/attachments/9601877/image2014-10-1%209%3A48%3A37.png?version=1&amp;modificationDate=1412124457000&amp;api=v2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" name="AutoShape 5" descr="http://www.dnalinklabs.com/wiki/download/attachments/9601877/image2014-10-1%209%3A48%3A37.png?version=1&amp;modificationDate=1412124457000&amp;api=v2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" name="AutoShape 7" descr="http://www.dnalinklabs.com/wiki/download/attachments/9601877/image2014-10-1%209%3A48%3A37.png?version=1&amp;modificationDate=1412124457000&amp;api=v2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31745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913" y="2043150"/>
            <a:ext cx="4290053" cy="32175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AutoShape 3" descr="http://www.dnalinklabs.com/wiki/download/attachments/9601877/8.png?version=2&amp;modificationDate=1404714633000&amp;api=v2"/>
          <p:cNvSpPr>
            <a:spLocks noChangeAspect="1" noChangeArrowheads="1"/>
          </p:cNvSpPr>
          <p:nvPr/>
        </p:nvSpPr>
        <p:spPr bwMode="auto">
          <a:xfrm>
            <a:off x="6254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3174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2047283"/>
            <a:ext cx="4314660" cy="32359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84743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FastQC</a:t>
            </a:r>
            <a:r>
              <a:rPr lang="en-US" altLang="ko-KR" dirty="0" smtClean="0"/>
              <a:t>: Overrepresented seq.</a:t>
            </a:r>
            <a:endParaRPr lang="ko-KR" altLang="en-US" dirty="0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/>
        <p:txBody>
          <a:bodyPr anchor="ctr"/>
          <a:lstStyle/>
          <a:p>
            <a:pPr algn="ctr"/>
            <a:r>
              <a:rPr lang="en-US" altLang="ko-KR" dirty="0" smtClean="0"/>
              <a:t>Good</a:t>
            </a:r>
            <a:endParaRPr lang="ko-KR" altLang="en-US" dirty="0"/>
          </a:p>
        </p:txBody>
      </p:sp>
      <p:sp>
        <p:nvSpPr>
          <p:cNvPr id="14" name="내용 개체 틀 13"/>
          <p:cNvSpPr>
            <a:spLocks noGrp="1"/>
          </p:cNvSpPr>
          <p:nvPr>
            <p:ph sz="half" idx="2"/>
          </p:nvPr>
        </p:nvSpPr>
        <p:spPr>
          <a:xfrm>
            <a:off x="168275" y="3972197"/>
            <a:ext cx="4329113" cy="2409131"/>
          </a:xfrm>
        </p:spPr>
        <p:txBody>
          <a:bodyPr>
            <a:normAutofit/>
          </a:bodyPr>
          <a:lstStyle/>
          <a:p>
            <a:r>
              <a:rPr lang="ko-KR" altLang="en-US" dirty="0"/>
              <a:t>중복하여 나타나는 </a:t>
            </a:r>
            <a:r>
              <a:rPr lang="en-US" altLang="ko-KR" dirty="0" smtClean="0"/>
              <a:t>sequence</a:t>
            </a:r>
            <a:r>
              <a:rPr lang="ko-KR" altLang="en-US" dirty="0" smtClean="0"/>
              <a:t> 표시</a:t>
            </a:r>
            <a:endParaRPr lang="en-US" altLang="ko-KR" dirty="0" smtClean="0"/>
          </a:p>
          <a:p>
            <a:r>
              <a:rPr lang="ko-KR" altLang="en-US" dirty="0" smtClean="0"/>
              <a:t>첫 </a:t>
            </a:r>
            <a:r>
              <a:rPr lang="en-US" altLang="ko-KR" dirty="0"/>
              <a:t>200K read</a:t>
            </a:r>
            <a:r>
              <a:rPr lang="ko-KR" altLang="en-US" dirty="0"/>
              <a:t>만 선발</a:t>
            </a:r>
            <a:endParaRPr lang="en-US" altLang="ko-KR" dirty="0"/>
          </a:p>
          <a:p>
            <a:r>
              <a:rPr lang="ko-KR" altLang="en-US" dirty="0"/>
              <a:t>나머지 </a:t>
            </a:r>
            <a:r>
              <a:rPr lang="en-US" altLang="ko-KR" dirty="0"/>
              <a:t>read</a:t>
            </a:r>
            <a:r>
              <a:rPr lang="ko-KR" altLang="en-US" dirty="0"/>
              <a:t>에 대해 </a:t>
            </a:r>
            <a:r>
              <a:rPr lang="en-US" altLang="ko-KR" dirty="0"/>
              <a:t>duplicate</a:t>
            </a:r>
            <a:r>
              <a:rPr lang="ko-KR" altLang="en-US" dirty="0"/>
              <a:t> </a:t>
            </a:r>
            <a:r>
              <a:rPr lang="ko-KR" altLang="en-US" dirty="0" smtClean="0"/>
              <a:t>있는지 조사</a:t>
            </a:r>
            <a:endParaRPr lang="en-US" altLang="ko-KR" dirty="0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3"/>
          </p:nvPr>
        </p:nvSpPr>
        <p:spPr/>
        <p:txBody>
          <a:bodyPr anchor="ctr"/>
          <a:lstStyle/>
          <a:p>
            <a:pPr algn="ctr"/>
            <a:r>
              <a:rPr lang="en-US" altLang="ko-KR" dirty="0" smtClean="0"/>
              <a:t>Bad</a:t>
            </a:r>
            <a:endParaRPr lang="ko-KR" altLang="en-US" dirty="0"/>
          </a:p>
        </p:txBody>
      </p:sp>
      <p:sp>
        <p:nvSpPr>
          <p:cNvPr id="16" name="내용 개체 틀 15"/>
          <p:cNvSpPr>
            <a:spLocks noGrp="1"/>
          </p:cNvSpPr>
          <p:nvPr>
            <p:ph sz="quarter" idx="4"/>
          </p:nvPr>
        </p:nvSpPr>
        <p:spPr>
          <a:xfrm>
            <a:off x="4427984" y="3972197"/>
            <a:ext cx="4536503" cy="2409131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 smtClean="0"/>
              <a:t>Common contaminants DB (primers / adapters)</a:t>
            </a:r>
            <a:r>
              <a:rPr lang="ko-KR" altLang="en-US" dirty="0" smtClean="0"/>
              <a:t>에 등록된 </a:t>
            </a:r>
            <a:r>
              <a:rPr lang="en-US" altLang="ko-KR" dirty="0" smtClean="0"/>
              <a:t>sequence</a:t>
            </a:r>
            <a:r>
              <a:rPr lang="ko-KR" altLang="en-US" dirty="0" smtClean="0"/>
              <a:t>가 있는지 검사</a:t>
            </a:r>
            <a:endParaRPr lang="en-US" altLang="ko-KR" dirty="0" smtClean="0"/>
          </a:p>
          <a:p>
            <a:r>
              <a:rPr lang="en-US" altLang="ko-KR" dirty="0" smtClean="0"/>
              <a:t>Warning: 0.1% </a:t>
            </a:r>
            <a:r>
              <a:rPr lang="ko-KR" altLang="en-US" dirty="0" smtClean="0"/>
              <a:t>빈도 이상의 </a:t>
            </a:r>
            <a:r>
              <a:rPr lang="en-US" altLang="ko-KR" dirty="0" smtClean="0"/>
              <a:t>sequence </a:t>
            </a:r>
            <a:r>
              <a:rPr lang="ko-KR" altLang="en-US" dirty="0" smtClean="0"/>
              <a:t>출현</a:t>
            </a:r>
            <a:endParaRPr lang="en-US" altLang="ko-KR" dirty="0" smtClean="0"/>
          </a:p>
          <a:p>
            <a:r>
              <a:rPr lang="en-US" altLang="ko-KR" dirty="0" smtClean="0"/>
              <a:t>Failure: </a:t>
            </a:r>
            <a:r>
              <a:rPr lang="en-US" altLang="ko-KR" dirty="0"/>
              <a:t>1% </a:t>
            </a:r>
            <a:r>
              <a:rPr lang="ko-KR" altLang="en-US" dirty="0"/>
              <a:t>빈도 이상의 </a:t>
            </a:r>
            <a:r>
              <a:rPr lang="en-US" altLang="ko-KR" dirty="0"/>
              <a:t>sequence </a:t>
            </a:r>
            <a:r>
              <a:rPr lang="ko-KR" altLang="en-US" dirty="0" smtClean="0"/>
              <a:t>출현</a:t>
            </a:r>
            <a:endParaRPr lang="ko-KR" altLang="en-US" dirty="0"/>
          </a:p>
        </p:txBody>
      </p:sp>
      <p:sp>
        <p:nvSpPr>
          <p:cNvPr id="6" name="AutoShape 2" descr="http://www.dnalinklabs.com/wiki/download/attachments/9601877/image2014-10-1%209%3A48%3A37.png?version=1&amp;modificationDate=1412124457000&amp;api=v2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" name="AutoShape 5" descr="http://www.dnalinklabs.com/wiki/download/attachments/9601877/image2014-10-1%209%3A48%3A37.png?version=1&amp;modificationDate=1412124457000&amp;api=v2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" name="AutoShape 7" descr="http://www.dnalinklabs.com/wiki/download/attachments/9601877/image2014-10-1%209%3A48%3A37.png?version=1&amp;modificationDate=1412124457000&amp;api=v2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30721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1317" y="2204864"/>
            <a:ext cx="5672683" cy="13719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05451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FastQC</a:t>
            </a:r>
            <a:r>
              <a:rPr lang="en-US" altLang="ko-KR" dirty="0" smtClean="0"/>
              <a:t>: K-</a:t>
            </a:r>
            <a:r>
              <a:rPr lang="en-US" altLang="ko-KR" dirty="0" err="1" smtClean="0"/>
              <a:t>mer</a:t>
            </a:r>
            <a:r>
              <a:rPr lang="en-US" altLang="ko-KR" dirty="0" smtClean="0"/>
              <a:t> content</a:t>
            </a:r>
            <a:endParaRPr lang="ko-KR" altLang="en-US" dirty="0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/>
        <p:txBody>
          <a:bodyPr anchor="ctr"/>
          <a:lstStyle/>
          <a:p>
            <a:pPr algn="ctr"/>
            <a:r>
              <a:rPr lang="en-US" altLang="ko-KR" dirty="0" smtClean="0"/>
              <a:t>Good</a:t>
            </a:r>
            <a:endParaRPr lang="ko-KR" altLang="en-US" dirty="0"/>
          </a:p>
        </p:txBody>
      </p:sp>
      <p:sp>
        <p:nvSpPr>
          <p:cNvPr id="14" name="내용 개체 틀 13"/>
          <p:cNvSpPr>
            <a:spLocks noGrp="1"/>
          </p:cNvSpPr>
          <p:nvPr>
            <p:ph sz="half" idx="2"/>
          </p:nvPr>
        </p:nvSpPr>
        <p:spPr>
          <a:xfrm>
            <a:off x="-36512" y="5229200"/>
            <a:ext cx="4688251" cy="1628799"/>
          </a:xfrm>
        </p:spPr>
        <p:txBody>
          <a:bodyPr>
            <a:normAutofit/>
          </a:bodyPr>
          <a:lstStyle/>
          <a:p>
            <a:r>
              <a:rPr lang="en-US" altLang="ko-KR" sz="1800" dirty="0" smtClean="0"/>
              <a:t>X: </a:t>
            </a:r>
            <a:r>
              <a:rPr lang="en-US" altLang="ko-KR" sz="1800" dirty="0"/>
              <a:t>read</a:t>
            </a:r>
            <a:r>
              <a:rPr lang="ko-KR" altLang="en-US" sz="1800" dirty="0"/>
              <a:t>에서의 </a:t>
            </a:r>
            <a:r>
              <a:rPr lang="en-US" altLang="ko-KR" sz="1800" dirty="0" smtClean="0"/>
              <a:t>position</a:t>
            </a:r>
          </a:p>
          <a:p>
            <a:r>
              <a:rPr lang="en-US" altLang="ko-KR" sz="1800" dirty="0" smtClean="0"/>
              <a:t>Y: </a:t>
            </a:r>
            <a:r>
              <a:rPr lang="ko-KR" altLang="en-US" sz="1800" dirty="0" smtClean="0"/>
              <a:t>특정 </a:t>
            </a:r>
            <a:r>
              <a:rPr lang="en-US" altLang="ko-KR" sz="1800" dirty="0" smtClean="0"/>
              <a:t>Sequence</a:t>
            </a:r>
            <a:r>
              <a:rPr lang="ko-KR" altLang="en-US" sz="1800" dirty="0" smtClean="0"/>
              <a:t>의 발현 </a:t>
            </a:r>
            <a:r>
              <a:rPr lang="en-US" altLang="ko-KR" sz="1800" dirty="0" smtClean="0"/>
              <a:t>count</a:t>
            </a:r>
            <a:endParaRPr lang="ko-KR" altLang="en-US" sz="1800" dirty="0"/>
          </a:p>
          <a:p>
            <a:r>
              <a:rPr lang="en-US" altLang="ko-KR" sz="1800" dirty="0"/>
              <a:t>Warning : p-value &lt; 0.01</a:t>
            </a:r>
            <a:r>
              <a:rPr lang="ko-KR" altLang="en-US" sz="1800" dirty="0"/>
              <a:t>인 </a:t>
            </a:r>
            <a:r>
              <a:rPr lang="en-US" altLang="ko-KR" sz="1800" dirty="0"/>
              <a:t>7-mer </a:t>
            </a:r>
            <a:r>
              <a:rPr lang="ko-KR" altLang="en-US" sz="1800" dirty="0" smtClean="0"/>
              <a:t>출현</a:t>
            </a:r>
            <a:endParaRPr lang="en-US" altLang="ko-KR" sz="1800" dirty="0"/>
          </a:p>
          <a:p>
            <a:r>
              <a:rPr lang="en-US" altLang="ko-KR" sz="1800" dirty="0"/>
              <a:t>Failure: p-value &lt; 10^-5 </a:t>
            </a:r>
            <a:r>
              <a:rPr lang="ko-KR" altLang="en-US" sz="1800" dirty="0"/>
              <a:t>인 </a:t>
            </a:r>
            <a:r>
              <a:rPr lang="en-US" altLang="ko-KR" sz="1800" dirty="0" smtClean="0"/>
              <a:t>7-mer</a:t>
            </a:r>
            <a:r>
              <a:rPr lang="ko-KR" altLang="en-US" sz="1800" dirty="0" smtClean="0"/>
              <a:t> 출현</a:t>
            </a:r>
            <a:endParaRPr lang="ko-KR" altLang="en-US" sz="1800" dirty="0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3"/>
          </p:nvPr>
        </p:nvSpPr>
        <p:spPr/>
        <p:txBody>
          <a:bodyPr anchor="ctr"/>
          <a:lstStyle/>
          <a:p>
            <a:pPr algn="ctr"/>
            <a:r>
              <a:rPr lang="en-US" altLang="ko-KR" dirty="0" smtClean="0"/>
              <a:t>Bad</a:t>
            </a:r>
            <a:endParaRPr lang="ko-KR" altLang="en-US" dirty="0"/>
          </a:p>
        </p:txBody>
      </p:sp>
      <p:sp>
        <p:nvSpPr>
          <p:cNvPr id="16" name="내용 개체 틀 15"/>
          <p:cNvSpPr>
            <a:spLocks noGrp="1"/>
          </p:cNvSpPr>
          <p:nvPr>
            <p:ph sz="quarter" idx="4"/>
          </p:nvPr>
        </p:nvSpPr>
        <p:spPr>
          <a:xfrm>
            <a:off x="4413830" y="5157193"/>
            <a:ext cx="4730170" cy="1584176"/>
          </a:xfrm>
        </p:spPr>
        <p:txBody>
          <a:bodyPr>
            <a:noAutofit/>
          </a:bodyPr>
          <a:lstStyle/>
          <a:p>
            <a:r>
              <a:rPr lang="en-US" altLang="ko-KR" sz="1600" dirty="0"/>
              <a:t>Diverse library</a:t>
            </a:r>
            <a:r>
              <a:rPr lang="ko-KR" altLang="en-US" sz="1600" dirty="0"/>
              <a:t>라면 </a:t>
            </a:r>
            <a:r>
              <a:rPr lang="en-US" altLang="ko-KR" sz="1600" dirty="0"/>
              <a:t>k-</a:t>
            </a:r>
            <a:r>
              <a:rPr lang="en-US" altLang="ko-KR" sz="1600" dirty="0" err="1"/>
              <a:t>mer</a:t>
            </a:r>
            <a:r>
              <a:rPr lang="ko-KR" altLang="en-US" sz="1600" dirty="0"/>
              <a:t>의 </a:t>
            </a:r>
            <a:r>
              <a:rPr lang="en-US" altLang="ko-KR" sz="1600" dirty="0"/>
              <a:t>small fragment</a:t>
            </a:r>
            <a:r>
              <a:rPr lang="ko-KR" altLang="en-US" sz="1600" dirty="0"/>
              <a:t>가 </a:t>
            </a:r>
            <a:r>
              <a:rPr lang="en-US" altLang="ko-KR" sz="1600" dirty="0"/>
              <a:t>positional bias</a:t>
            </a:r>
            <a:r>
              <a:rPr lang="ko-KR" altLang="en-US" sz="1600" dirty="0"/>
              <a:t>를 가지지 않을 것이라는 </a:t>
            </a:r>
            <a:r>
              <a:rPr lang="ko-KR" altLang="en-US" sz="1600" dirty="0" smtClean="0"/>
              <a:t>가정</a:t>
            </a:r>
            <a:r>
              <a:rPr lang="en-US" altLang="ko-KR" sz="1600" dirty="0" smtClean="0"/>
              <a:t>.</a:t>
            </a:r>
            <a:endParaRPr lang="en-US" altLang="ko-KR" sz="1600" dirty="0"/>
          </a:p>
          <a:p>
            <a:r>
              <a:rPr lang="en-US" altLang="ko-KR" sz="1600" dirty="0" smtClean="0"/>
              <a:t>7-mer</a:t>
            </a:r>
            <a:r>
              <a:rPr lang="ko-KR" altLang="en-US" sz="1600" dirty="0"/>
              <a:t>에 대해 </a:t>
            </a:r>
            <a:r>
              <a:rPr lang="ko-KR" altLang="en-US" sz="1600" dirty="0" smtClean="0"/>
              <a:t>전체 </a:t>
            </a:r>
            <a:r>
              <a:rPr lang="en-US" altLang="ko-KR" sz="1600" dirty="0"/>
              <a:t>2</a:t>
            </a:r>
            <a:r>
              <a:rPr lang="en-US" altLang="ko-KR" sz="1600" dirty="0" smtClean="0"/>
              <a:t>% </a:t>
            </a:r>
            <a:r>
              <a:rPr lang="ko-KR" altLang="en-US" sz="1600" dirty="0" smtClean="0"/>
              <a:t>에서만 조사</a:t>
            </a:r>
            <a:endParaRPr lang="en-US" altLang="ko-KR" sz="1600" dirty="0" smtClean="0"/>
          </a:p>
          <a:p>
            <a:r>
              <a:rPr lang="en-US" altLang="ko-KR" sz="1600" dirty="0" smtClean="0"/>
              <a:t>500bp</a:t>
            </a:r>
            <a:r>
              <a:rPr lang="ko-KR" altLang="en-US" sz="1600" dirty="0"/>
              <a:t>보다 크다면 </a:t>
            </a:r>
            <a:r>
              <a:rPr lang="en-US" altLang="ko-KR" sz="1600" dirty="0"/>
              <a:t>500bp</a:t>
            </a:r>
            <a:r>
              <a:rPr lang="ko-KR" altLang="en-US" sz="1600" dirty="0"/>
              <a:t>로 </a:t>
            </a:r>
            <a:r>
              <a:rPr lang="en-US" altLang="ko-KR" sz="1600" dirty="0"/>
              <a:t>truncation.</a:t>
            </a:r>
          </a:p>
          <a:p>
            <a:r>
              <a:rPr lang="en-US" altLang="ko-KR" sz="1600" dirty="0"/>
              <a:t>Binomial test</a:t>
            </a:r>
            <a:r>
              <a:rPr lang="ko-KR" altLang="en-US" sz="1600" dirty="0"/>
              <a:t>에 따른 </a:t>
            </a:r>
            <a:r>
              <a:rPr lang="en-US" altLang="ko-KR" sz="1600" dirty="0"/>
              <a:t>p-value </a:t>
            </a:r>
            <a:r>
              <a:rPr lang="ko-KR" altLang="en-US" sz="1600" dirty="0"/>
              <a:t>계산</a:t>
            </a:r>
            <a:r>
              <a:rPr lang="en-US" altLang="ko-KR" sz="1600" dirty="0"/>
              <a:t>. </a:t>
            </a:r>
            <a:r>
              <a:rPr lang="ko-KR" altLang="en-US" sz="1600" dirty="0"/>
              <a:t>문제가 되는 </a:t>
            </a:r>
            <a:r>
              <a:rPr lang="en-US" altLang="ko-KR" sz="1600" dirty="0"/>
              <a:t>k-</a:t>
            </a:r>
            <a:r>
              <a:rPr lang="en-US" altLang="ko-KR" sz="1600" dirty="0" err="1"/>
              <a:t>mer</a:t>
            </a:r>
            <a:r>
              <a:rPr lang="en-US" altLang="ko-KR" sz="1600" dirty="0"/>
              <a:t> </a:t>
            </a:r>
            <a:r>
              <a:rPr lang="ko-KR" altLang="en-US" sz="1600" dirty="0"/>
              <a:t>중 </a:t>
            </a:r>
            <a:r>
              <a:rPr lang="en-US" altLang="ko-KR" sz="1600" dirty="0"/>
              <a:t>Top 6</a:t>
            </a:r>
            <a:r>
              <a:rPr lang="ko-KR" altLang="en-US" sz="1600" dirty="0"/>
              <a:t>만 보여줌</a:t>
            </a:r>
            <a:r>
              <a:rPr lang="en-US" altLang="ko-KR" sz="1600" dirty="0" smtClean="0"/>
              <a:t>.</a:t>
            </a:r>
            <a:endParaRPr lang="en-US" altLang="ko-KR" sz="1600" dirty="0"/>
          </a:p>
        </p:txBody>
      </p:sp>
      <p:sp>
        <p:nvSpPr>
          <p:cNvPr id="6" name="AutoShape 2" descr="http://www.dnalinklabs.com/wiki/download/attachments/9601877/image2014-10-1%209%3A48%3A37.png?version=1&amp;modificationDate=1412124457000&amp;api=v2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" name="AutoShape 5" descr="http://www.dnalinklabs.com/wiki/download/attachments/9601877/image2014-10-1%209%3A48%3A37.png?version=1&amp;modificationDate=1412124457000&amp;api=v2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" name="AutoShape 7" descr="http://www.dnalinklabs.com/wiki/download/attachments/9601877/image2014-10-1%209%3A48%3A37.png?version=1&amp;modificationDate=1412124457000&amp;api=v2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" name="AutoShape 2" descr="http://www.dnalinklabs.com/wiki/download/attachments/9601877/100.png?version=1&amp;modificationDate=1404717049000&amp;api=v2"/>
          <p:cNvSpPr>
            <a:spLocks noChangeAspect="1" noChangeArrowheads="1"/>
          </p:cNvSpPr>
          <p:nvPr/>
        </p:nvSpPr>
        <p:spPr bwMode="auto">
          <a:xfrm>
            <a:off x="6254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296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381" y="2060848"/>
            <a:ext cx="4032448" cy="30243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AutoShape 5" descr="http://www.dnalinklabs.com/wiki/download/attachments/9601877/10.png?version=2&amp;modificationDate=1404717117000&amp;api=v2"/>
          <p:cNvSpPr>
            <a:spLocks noChangeAspect="1" noChangeArrowheads="1"/>
          </p:cNvSpPr>
          <p:nvPr/>
        </p:nvSpPr>
        <p:spPr bwMode="auto">
          <a:xfrm>
            <a:off x="7778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29702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2060848"/>
            <a:ext cx="4032448" cy="30243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50589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3735" y="1314090"/>
            <a:ext cx="6878866" cy="52291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3" y="188640"/>
            <a:ext cx="8229600" cy="576842"/>
          </a:xfrm>
        </p:spPr>
        <p:txBody>
          <a:bodyPr>
            <a:noAutofit/>
          </a:bodyPr>
          <a:lstStyle/>
          <a:p>
            <a:r>
              <a:rPr lang="en-US" sz="3200" dirty="0" smtClean="0"/>
              <a:t>Case example</a:t>
            </a:r>
            <a:endParaRPr lang="en-US" sz="3200" dirty="0"/>
          </a:p>
        </p:txBody>
      </p:sp>
      <p:sp>
        <p:nvSpPr>
          <p:cNvPr id="4" name="TextBox 3"/>
          <p:cNvSpPr txBox="1"/>
          <p:nvPr/>
        </p:nvSpPr>
        <p:spPr>
          <a:xfrm>
            <a:off x="4663169" y="2476500"/>
            <a:ext cx="3549139" cy="381000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endParaRPr lang="en-US" sz="3200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1025227" y="851480"/>
            <a:ext cx="62374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TruSeq</a:t>
            </a:r>
            <a:r>
              <a:rPr lang="en-US" sz="1200" dirty="0"/>
              <a:t> Adapter, Index 9 </a:t>
            </a:r>
          </a:p>
          <a:p>
            <a:r>
              <a:rPr lang="en-US" sz="1200" dirty="0"/>
              <a:t>5’ GATCGGAAGAGCACACGTCTGAACTCCAGTCACGATCAGATCTCGTATGCCGTCTTCTGCTTG</a:t>
            </a:r>
          </a:p>
          <a:p>
            <a:endParaRPr lang="en-US" sz="1200" dirty="0"/>
          </a:p>
        </p:txBody>
      </p:sp>
      <p:grpSp>
        <p:nvGrpSpPr>
          <p:cNvPr id="10" name="Group 9"/>
          <p:cNvGrpSpPr/>
          <p:nvPr/>
        </p:nvGrpSpPr>
        <p:grpSpPr>
          <a:xfrm>
            <a:off x="1885934" y="3775887"/>
            <a:ext cx="5443120" cy="1607214"/>
            <a:chOff x="1437891" y="3273891"/>
            <a:chExt cx="6450554" cy="1587236"/>
          </a:xfrm>
        </p:grpSpPr>
        <p:pic>
          <p:nvPicPr>
            <p:cNvPr id="8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37891" y="3273891"/>
              <a:ext cx="6450554" cy="158723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9" name="Rectangle 8"/>
            <p:cNvSpPr/>
            <p:nvPr/>
          </p:nvSpPr>
          <p:spPr>
            <a:xfrm>
              <a:off x="1586345" y="3754581"/>
              <a:ext cx="6123709" cy="20089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84624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" y="3681968"/>
            <a:ext cx="18473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dirty="0" smtClean="0">
              <a:hlinkClick r:id="rId2"/>
            </a:endParaRPr>
          </a:p>
          <a:p>
            <a:endParaRPr lang="en-US" dirty="0" smtClean="0">
              <a:hlinkClick r:id="rId3"/>
            </a:endParaRPr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36220" y="970360"/>
            <a:ext cx="8147380" cy="5746324"/>
          </a:xfrm>
          <a:prstGeom prst="rect">
            <a:avLst/>
          </a:prstGeom>
        </p:spPr>
        <p:txBody>
          <a:bodyPr wrap="none" rtlCol="0">
            <a:noAutofit/>
          </a:bodyPr>
          <a:lstStyle/>
          <a:p>
            <a:pPr>
              <a:lnSpc>
                <a:spcPct val="120000"/>
              </a:lnSpc>
            </a:pPr>
            <a:r>
              <a:rPr lang="en-US" sz="1400" dirty="0" err="1" smtClean="0"/>
              <a:t>Fastx</a:t>
            </a:r>
            <a:r>
              <a:rPr lang="en-US" sz="1400" dirty="0"/>
              <a:t> </a:t>
            </a:r>
            <a:r>
              <a:rPr lang="en-US" sz="1400" dirty="0" smtClean="0"/>
              <a:t>toolkit*   </a:t>
            </a:r>
            <a:r>
              <a:rPr lang="en-US" sz="1400" dirty="0" smtClean="0">
                <a:hlinkClick r:id="rId2"/>
              </a:rPr>
              <a:t>http</a:t>
            </a:r>
            <a:r>
              <a:rPr lang="en-US" sz="1400" dirty="0">
                <a:hlinkClick r:id="rId2"/>
              </a:rPr>
              <a:t>://hannonlab.cshl.edu/fastx_toolkit</a:t>
            </a:r>
            <a:r>
              <a:rPr lang="en-US" sz="1400" dirty="0" smtClean="0">
                <a:hlinkClick r:id="rId2"/>
              </a:rPr>
              <a:t>/</a:t>
            </a:r>
            <a:endParaRPr lang="en-US" sz="1400" dirty="0" smtClean="0"/>
          </a:p>
          <a:p>
            <a:pPr lvl="1">
              <a:lnSpc>
                <a:spcPct val="120000"/>
              </a:lnSpc>
            </a:pPr>
            <a:r>
              <a:rPr lang="en-US" sz="1400" dirty="0"/>
              <a:t>(partial list)</a:t>
            </a:r>
            <a:endParaRPr lang="en-US" sz="1400" dirty="0" smtClean="0"/>
          </a:p>
          <a:p>
            <a:pPr lvl="1">
              <a:lnSpc>
                <a:spcPct val="120000"/>
              </a:lnSpc>
            </a:pPr>
            <a:r>
              <a:rPr lang="en-US" sz="1200" dirty="0" smtClean="0"/>
              <a:t>FASTQ Information: Chart </a:t>
            </a:r>
            <a:r>
              <a:rPr lang="en-US" sz="1200" dirty="0"/>
              <a:t>Quality Statistics and Nucleotide Distribution</a:t>
            </a:r>
          </a:p>
          <a:p>
            <a:pPr lvl="1">
              <a:lnSpc>
                <a:spcPct val="120000"/>
              </a:lnSpc>
            </a:pPr>
            <a:r>
              <a:rPr lang="en-US" sz="1200" dirty="0" smtClean="0"/>
              <a:t>FASTQ Trimmer: Shortening FASTQ/FASTA reads (</a:t>
            </a:r>
            <a:r>
              <a:rPr lang="en-US" sz="1200" dirty="0"/>
              <a:t>removing barcodes or noise).</a:t>
            </a:r>
          </a:p>
          <a:p>
            <a:pPr lvl="1">
              <a:lnSpc>
                <a:spcPct val="120000"/>
              </a:lnSpc>
            </a:pPr>
            <a:r>
              <a:rPr lang="en-US" sz="1200" dirty="0" smtClean="0"/>
              <a:t>FASTQ Clipper: Removing </a:t>
            </a:r>
            <a:r>
              <a:rPr lang="en-US" sz="1200" dirty="0"/>
              <a:t>sequencing </a:t>
            </a:r>
            <a:r>
              <a:rPr lang="en-US" sz="1200" dirty="0" smtClean="0"/>
              <a:t>adapters</a:t>
            </a:r>
            <a:endParaRPr lang="en-US" sz="1200" dirty="0"/>
          </a:p>
          <a:p>
            <a:pPr lvl="1">
              <a:lnSpc>
                <a:spcPct val="120000"/>
              </a:lnSpc>
            </a:pPr>
            <a:r>
              <a:rPr lang="en-US" sz="1200" dirty="0" smtClean="0"/>
              <a:t>FASTQ </a:t>
            </a:r>
            <a:r>
              <a:rPr lang="en-US" sz="1200" dirty="0"/>
              <a:t>Quality </a:t>
            </a:r>
            <a:r>
              <a:rPr lang="en-US" sz="1200" dirty="0" smtClean="0"/>
              <a:t>Filter: Filters </a:t>
            </a:r>
            <a:r>
              <a:rPr lang="en-US" sz="1200" dirty="0"/>
              <a:t>sequences based on quality</a:t>
            </a:r>
          </a:p>
          <a:p>
            <a:pPr lvl="1">
              <a:lnSpc>
                <a:spcPct val="120000"/>
              </a:lnSpc>
            </a:pPr>
            <a:r>
              <a:rPr lang="en-US" sz="1200" dirty="0"/>
              <a:t>FASTQ Quality </a:t>
            </a:r>
            <a:r>
              <a:rPr lang="en-US" sz="1200" dirty="0" smtClean="0"/>
              <a:t>Trimmer: Trims </a:t>
            </a:r>
            <a:r>
              <a:rPr lang="en-US" sz="1200" dirty="0"/>
              <a:t>(cuts) sequences based on quality</a:t>
            </a:r>
          </a:p>
          <a:p>
            <a:pPr lvl="1">
              <a:lnSpc>
                <a:spcPct val="120000"/>
              </a:lnSpc>
            </a:pPr>
            <a:r>
              <a:rPr lang="en-US" sz="1200" dirty="0"/>
              <a:t>FASTQ </a:t>
            </a:r>
            <a:r>
              <a:rPr lang="en-US" sz="1200" dirty="0" smtClean="0"/>
              <a:t>Masker: Masks </a:t>
            </a:r>
            <a:r>
              <a:rPr lang="en-US" sz="1200" dirty="0"/>
              <a:t>nucleotides with 'N' (or other character) based on </a:t>
            </a:r>
            <a:r>
              <a:rPr lang="en-US" sz="1200" dirty="0" smtClean="0"/>
              <a:t>quality</a:t>
            </a:r>
          </a:p>
          <a:p>
            <a:pPr lvl="1">
              <a:lnSpc>
                <a:spcPct val="120000"/>
              </a:lnSpc>
            </a:pPr>
            <a:r>
              <a:rPr lang="en-US" sz="1200" dirty="0" smtClean="0"/>
              <a:t>*defaults to old Illumina </a:t>
            </a:r>
            <a:r>
              <a:rPr lang="en-US" sz="1200" dirty="0" err="1" smtClean="0"/>
              <a:t>fastq</a:t>
            </a:r>
            <a:r>
              <a:rPr lang="en-US" sz="1200" dirty="0" smtClean="0"/>
              <a:t> (ASCII offset 64). Use –Q33 option.</a:t>
            </a:r>
          </a:p>
          <a:p>
            <a:pPr lvl="1">
              <a:lnSpc>
                <a:spcPct val="120000"/>
              </a:lnSpc>
            </a:pPr>
            <a:endParaRPr lang="en-US" sz="1200" dirty="0"/>
          </a:p>
          <a:p>
            <a:pPr>
              <a:lnSpc>
                <a:spcPct val="120000"/>
              </a:lnSpc>
            </a:pPr>
            <a:r>
              <a:rPr lang="en-US" sz="1200" dirty="0" err="1" smtClean="0"/>
              <a:t>SepPrep</a:t>
            </a:r>
            <a:r>
              <a:rPr lang="en-US" sz="1200" dirty="0"/>
              <a:t> </a:t>
            </a:r>
            <a:r>
              <a:rPr lang="en-US" sz="1200" dirty="0">
                <a:hlinkClick r:id="rId3"/>
              </a:rPr>
              <a:t>https://</a:t>
            </a:r>
            <a:r>
              <a:rPr lang="en-US" sz="1200" dirty="0" smtClean="0">
                <a:hlinkClick r:id="rId3"/>
              </a:rPr>
              <a:t>github.com/jstjohn/SeqPrep</a:t>
            </a:r>
            <a:endParaRPr lang="en-US" sz="1200" dirty="0" smtClean="0"/>
          </a:p>
          <a:p>
            <a:pPr>
              <a:lnSpc>
                <a:spcPct val="120000"/>
              </a:lnSpc>
            </a:pPr>
            <a:r>
              <a:rPr lang="en-US" sz="1200" dirty="0"/>
              <a:t>	</a:t>
            </a:r>
            <a:r>
              <a:rPr lang="en-US" sz="1200" dirty="0" smtClean="0"/>
              <a:t>Adapter trimming</a:t>
            </a:r>
          </a:p>
          <a:p>
            <a:pPr>
              <a:lnSpc>
                <a:spcPct val="120000"/>
              </a:lnSpc>
            </a:pPr>
            <a:r>
              <a:rPr lang="en-US" sz="1200" dirty="0"/>
              <a:t>	</a:t>
            </a:r>
            <a:r>
              <a:rPr lang="en-US" sz="1200" dirty="0" smtClean="0"/>
              <a:t>Merge overlapping paired-end read</a:t>
            </a:r>
          </a:p>
          <a:p>
            <a:pPr>
              <a:lnSpc>
                <a:spcPct val="120000"/>
              </a:lnSpc>
            </a:pPr>
            <a:endParaRPr lang="en-US" sz="1200" dirty="0"/>
          </a:p>
          <a:p>
            <a:pPr>
              <a:lnSpc>
                <a:spcPct val="120000"/>
              </a:lnSpc>
            </a:pPr>
            <a:r>
              <a:rPr lang="en-US" sz="1200" dirty="0" err="1" smtClean="0"/>
              <a:t>Biopython</a:t>
            </a:r>
            <a:r>
              <a:rPr lang="en-US" sz="1200" dirty="0"/>
              <a:t> </a:t>
            </a:r>
            <a:r>
              <a:rPr lang="en-US" sz="1200" dirty="0">
                <a:hlinkClick r:id="rId4"/>
              </a:rPr>
              <a:t>http://</a:t>
            </a:r>
            <a:r>
              <a:rPr lang="en-US" sz="1200" dirty="0" smtClean="0">
                <a:hlinkClick r:id="rId4"/>
              </a:rPr>
              <a:t>biopython.org</a:t>
            </a:r>
            <a:r>
              <a:rPr lang="en-US" sz="1200" dirty="0" smtClean="0"/>
              <a:t>, </a:t>
            </a:r>
            <a:r>
              <a:rPr lang="en-US" sz="1200" dirty="0" smtClean="0">
                <a:hlinkClick r:id="rId5"/>
              </a:rPr>
              <a:t>http</a:t>
            </a:r>
            <a:r>
              <a:rPr lang="en-US" sz="1200" dirty="0">
                <a:hlinkClick r:id="rId5"/>
              </a:rPr>
              <a:t>://</a:t>
            </a:r>
            <a:r>
              <a:rPr lang="en-US" sz="1200" dirty="0" smtClean="0">
                <a:hlinkClick r:id="rId5"/>
              </a:rPr>
              <a:t>biopython.org/DIST/docs/tutorial/Tutorial.html</a:t>
            </a:r>
            <a:endParaRPr lang="en-US" sz="1200" dirty="0" smtClean="0"/>
          </a:p>
          <a:p>
            <a:pPr>
              <a:lnSpc>
                <a:spcPct val="120000"/>
              </a:lnSpc>
            </a:pPr>
            <a:r>
              <a:rPr lang="en-US" sz="1200" dirty="0"/>
              <a:t>	</a:t>
            </a:r>
            <a:r>
              <a:rPr lang="en-US" sz="1200" dirty="0" smtClean="0"/>
              <a:t>(for python programmers)</a:t>
            </a:r>
          </a:p>
          <a:p>
            <a:pPr>
              <a:lnSpc>
                <a:spcPct val="120000"/>
              </a:lnSpc>
            </a:pPr>
            <a:r>
              <a:rPr lang="en-US" sz="1200" dirty="0"/>
              <a:t>	</a:t>
            </a:r>
            <a:r>
              <a:rPr lang="en-US" sz="1200" dirty="0" smtClean="0"/>
              <a:t>Especially useful for implementing custom/complex sequence analysis/manipulation</a:t>
            </a:r>
          </a:p>
          <a:p>
            <a:pPr>
              <a:lnSpc>
                <a:spcPct val="120000"/>
              </a:lnSpc>
            </a:pPr>
            <a:endParaRPr lang="en-US" sz="1200" dirty="0"/>
          </a:p>
          <a:p>
            <a:pPr>
              <a:lnSpc>
                <a:spcPct val="120000"/>
              </a:lnSpc>
            </a:pPr>
            <a:r>
              <a:rPr lang="en-US" sz="1200" dirty="0"/>
              <a:t>Galaxy </a:t>
            </a:r>
            <a:r>
              <a:rPr lang="en-US" sz="1200" dirty="0" smtClean="0"/>
              <a:t> </a:t>
            </a:r>
            <a:r>
              <a:rPr lang="en-US" sz="1200" dirty="0" smtClean="0">
                <a:hlinkClick r:id="rId6"/>
              </a:rPr>
              <a:t>http</a:t>
            </a:r>
            <a:r>
              <a:rPr lang="en-US" sz="1200" dirty="0">
                <a:hlinkClick r:id="rId6"/>
              </a:rPr>
              <a:t>://</a:t>
            </a:r>
            <a:r>
              <a:rPr lang="en-US" sz="1200" dirty="0" smtClean="0">
                <a:hlinkClick r:id="rId6"/>
              </a:rPr>
              <a:t>galaxy.psu.edu</a:t>
            </a:r>
            <a:endParaRPr lang="en-US" sz="1200" dirty="0"/>
          </a:p>
          <a:p>
            <a:pPr>
              <a:lnSpc>
                <a:spcPct val="120000"/>
              </a:lnSpc>
            </a:pPr>
            <a:r>
              <a:rPr lang="en-US" sz="1200" dirty="0" smtClean="0"/>
              <a:t>	Great for beginners: upload data, point and click</a:t>
            </a:r>
          </a:p>
          <a:p>
            <a:pPr>
              <a:lnSpc>
                <a:spcPct val="120000"/>
              </a:lnSpc>
            </a:pPr>
            <a:r>
              <a:rPr lang="en-US" sz="1200" dirty="0"/>
              <a:t>	</a:t>
            </a:r>
            <a:r>
              <a:rPr lang="en-US" sz="1200" dirty="0" smtClean="0"/>
              <a:t>Just about everything you’ll see in today’s presentations</a:t>
            </a:r>
          </a:p>
          <a:p>
            <a:pPr>
              <a:lnSpc>
                <a:spcPct val="120000"/>
              </a:lnSpc>
            </a:pPr>
            <a:endParaRPr lang="en-US" sz="1200" dirty="0"/>
          </a:p>
          <a:p>
            <a:pPr>
              <a:lnSpc>
                <a:spcPct val="120000"/>
              </a:lnSpc>
            </a:pPr>
            <a:r>
              <a:rPr lang="en-US" sz="1200" dirty="0" smtClean="0"/>
              <a:t>SolexaQA2 </a:t>
            </a:r>
            <a:r>
              <a:rPr lang="en-US" sz="1200" dirty="0">
                <a:hlinkClick r:id="rId7"/>
              </a:rPr>
              <a:t>http://</a:t>
            </a:r>
            <a:r>
              <a:rPr lang="en-US" sz="1200" dirty="0" smtClean="0">
                <a:hlinkClick r:id="rId7"/>
              </a:rPr>
              <a:t>solexaqa.sourceforge.net</a:t>
            </a:r>
            <a:endParaRPr lang="en-US" sz="1200" dirty="0" smtClean="0"/>
          </a:p>
          <a:p>
            <a:pPr>
              <a:lnSpc>
                <a:spcPct val="120000"/>
              </a:lnSpc>
            </a:pPr>
            <a:r>
              <a:rPr lang="en-US" sz="1200" dirty="0"/>
              <a:t>	</a:t>
            </a:r>
            <a:r>
              <a:rPr lang="en-US" sz="1200" dirty="0" smtClean="0"/>
              <a:t>Dynamic trimming</a:t>
            </a:r>
          </a:p>
          <a:p>
            <a:pPr>
              <a:lnSpc>
                <a:spcPct val="120000"/>
              </a:lnSpc>
            </a:pPr>
            <a:r>
              <a:rPr lang="en-US" sz="1200" dirty="0"/>
              <a:t>	</a:t>
            </a:r>
            <a:r>
              <a:rPr lang="en-US" sz="1200" dirty="0" smtClean="0"/>
              <a:t>Length sorting (resembles read grouping of </a:t>
            </a:r>
            <a:r>
              <a:rPr lang="en-US" sz="1200" dirty="0" err="1" smtClean="0"/>
              <a:t>Prinseq</a:t>
            </a:r>
            <a:r>
              <a:rPr lang="en-US" sz="1200" dirty="0" smtClean="0"/>
              <a:t>) </a:t>
            </a:r>
            <a:endParaRPr lang="en-US" sz="1200" dirty="0"/>
          </a:p>
          <a:p>
            <a:pPr>
              <a:lnSpc>
                <a:spcPct val="120000"/>
              </a:lnSpc>
            </a:pPr>
            <a:r>
              <a:rPr lang="en-US" sz="1200" dirty="0" smtClean="0"/>
              <a:t> </a:t>
            </a:r>
          </a:p>
          <a:p>
            <a:pPr>
              <a:lnSpc>
                <a:spcPct val="120000"/>
              </a:lnSpc>
            </a:pPr>
            <a:endParaRPr lang="en-US" sz="1200" dirty="0"/>
          </a:p>
          <a:p>
            <a:pPr>
              <a:lnSpc>
                <a:spcPct val="120000"/>
              </a:lnSpc>
            </a:pPr>
            <a:endParaRPr lang="en-US" sz="1200" dirty="0" smtClean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94857" y="274639"/>
            <a:ext cx="8229600" cy="603186"/>
          </a:xfrm>
        </p:spPr>
        <p:txBody>
          <a:bodyPr>
            <a:noAutofit/>
          </a:bodyPr>
          <a:lstStyle/>
          <a:p>
            <a:r>
              <a:rPr lang="en-US" sz="3600" dirty="0" smtClean="0"/>
              <a:t>Selected Tools to Process Reads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577949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sickle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289" y="1"/>
            <a:ext cx="7468120" cy="68309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915429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어떻게 갈까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 dirty="0"/>
              <a:t>동일한 목적지에 가되 여러 번 가본다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pPr lvl="1"/>
            <a:r>
              <a:rPr lang="en-US" altLang="ko-KR" dirty="0"/>
              <a:t>1. </a:t>
            </a:r>
            <a:r>
              <a:rPr lang="ko-KR" altLang="en-US" dirty="0"/>
              <a:t>새로운 동네를 탐방하듯 처음엔 아는 길로 </a:t>
            </a:r>
            <a:r>
              <a:rPr lang="ko-KR" altLang="en-US" dirty="0" smtClean="0"/>
              <a:t>가는 데에 집중하고 </a:t>
            </a:r>
            <a:r>
              <a:rPr lang="en-US" altLang="ko-KR" dirty="0" smtClean="0"/>
              <a:t>2</a:t>
            </a:r>
            <a:r>
              <a:rPr lang="en-US" altLang="ko-KR" dirty="0"/>
              <a:t>. </a:t>
            </a:r>
            <a:r>
              <a:rPr lang="ko-KR" altLang="en-US" dirty="0"/>
              <a:t>그 다음에는 주변에 무엇이 있는지 </a:t>
            </a:r>
            <a:r>
              <a:rPr lang="ko-KR" altLang="en-US" dirty="0" smtClean="0"/>
              <a:t>둘러보고 </a:t>
            </a:r>
            <a:r>
              <a:rPr lang="en-US" altLang="ko-KR" dirty="0" smtClean="0"/>
              <a:t>3</a:t>
            </a:r>
            <a:r>
              <a:rPr lang="en-US" altLang="ko-KR" dirty="0"/>
              <a:t>. </a:t>
            </a:r>
            <a:r>
              <a:rPr lang="ko-KR" altLang="en-US" dirty="0"/>
              <a:t>어느 정도 익숙해지면 골목길이나 다른 경로가 있는지 마음이 </a:t>
            </a:r>
            <a:r>
              <a:rPr lang="ko-KR" altLang="en-US" dirty="0" smtClean="0"/>
              <a:t>이끄는 대로 가본다</a:t>
            </a:r>
            <a:endParaRPr lang="en-US" altLang="ko-KR" dirty="0" smtClean="0"/>
          </a:p>
          <a:p>
            <a:pPr lvl="1"/>
            <a:r>
              <a:rPr lang="ko-KR" altLang="en-US" dirty="0"/>
              <a:t>그렇게 </a:t>
            </a:r>
            <a:r>
              <a:rPr lang="ko-KR" altLang="en-US" dirty="0" smtClean="0"/>
              <a:t>여러 번 </a:t>
            </a:r>
            <a:r>
              <a:rPr lang="ko-KR" altLang="en-US" dirty="0"/>
              <a:t>유랑하듯 다니다 보면 어느 순간 전체 그림이 보인다 </a:t>
            </a:r>
            <a:r>
              <a:rPr lang="en-US" altLang="ko-KR" dirty="0"/>
              <a:t>(</a:t>
            </a:r>
            <a:r>
              <a:rPr lang="ko-KR" altLang="en-US" dirty="0"/>
              <a:t>과연</a:t>
            </a:r>
            <a:r>
              <a:rPr lang="en-US" altLang="ko-KR" dirty="0" smtClean="0"/>
              <a:t>?)</a:t>
            </a:r>
          </a:p>
          <a:p>
            <a:pPr lvl="1"/>
            <a:r>
              <a:rPr lang="ko-KR" altLang="en-US" dirty="0"/>
              <a:t>궁금한 것</a:t>
            </a:r>
            <a:r>
              <a:rPr lang="en-US" altLang="ko-KR" dirty="0"/>
              <a:t>, </a:t>
            </a:r>
            <a:r>
              <a:rPr lang="ko-KR" altLang="en-US" dirty="0" smtClean="0"/>
              <a:t>알고 싶은 </a:t>
            </a:r>
            <a:r>
              <a:rPr lang="ko-KR" altLang="en-US" dirty="0"/>
              <a:t>것에 대해 적어주시면 제 마음이 아니라 여러 사람의 마음이 이끄는 대로 가 볼 수 있을 것 같습니다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07210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Emboss </a:t>
            </a:r>
            <a:r>
              <a:rPr lang="en-US" altLang="ko-KR" dirty="0" err="1" smtClean="0"/>
              <a:t>seqret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hlinkClick r:id="rId2"/>
              </a:rPr>
              <a:t>http://</a:t>
            </a:r>
            <a:r>
              <a:rPr lang="en-US" altLang="ko-KR" dirty="0" smtClean="0">
                <a:hlinkClick r:id="rId2"/>
              </a:rPr>
              <a:t>emboss.open-bio.org/rel/dev/apps/seqret.html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>
                <a:hlinkClick r:id="rId3"/>
              </a:rPr>
              <a:t>http://</a:t>
            </a:r>
            <a:r>
              <a:rPr lang="en-US" altLang="ko-KR" dirty="0" smtClean="0">
                <a:hlinkClick r:id="rId3"/>
              </a:rPr>
              <a:t>emboss.sourceforge.net/docs/themes/SequenceFormats.html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>
                <a:hlinkClick r:id="rId4"/>
              </a:rPr>
              <a:t>http://www.ebi.ac.uk/Tools/sfc/emboss_seqret</a:t>
            </a:r>
            <a:r>
              <a:rPr lang="en-US" altLang="ko-KR" dirty="0" smtClean="0">
                <a:hlinkClick r:id="rId4"/>
              </a:rPr>
              <a:t>/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6244594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3729037"/>
            <a:ext cx="8229600" cy="1143000"/>
          </a:xfrm>
        </p:spPr>
        <p:txBody>
          <a:bodyPr/>
          <a:lstStyle/>
          <a:p>
            <a:r>
              <a:rPr lang="en-US" dirty="0" smtClean="0"/>
              <a:t>FASTQ</a:t>
            </a:r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4872037"/>
            <a:ext cx="8273005" cy="160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" y="1600200"/>
            <a:ext cx="8742269" cy="160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326502" y="2286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FASTA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4492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3" y="274638"/>
            <a:ext cx="8229600" cy="703262"/>
          </a:xfrm>
        </p:spPr>
        <p:txBody>
          <a:bodyPr>
            <a:normAutofit/>
          </a:bodyPr>
          <a:lstStyle/>
          <a:p>
            <a:r>
              <a:rPr lang="en-US" sz="3200" dirty="0" smtClean="0"/>
              <a:t>FASTA Sequence Format</a:t>
            </a:r>
            <a:endParaRPr lang="en-US" sz="3200" dirty="0"/>
          </a:p>
        </p:txBody>
      </p:sp>
      <p:sp>
        <p:nvSpPr>
          <p:cNvPr id="6" name="Rectangle 5"/>
          <p:cNvSpPr/>
          <p:nvPr/>
        </p:nvSpPr>
        <p:spPr>
          <a:xfrm>
            <a:off x="783771" y="3489845"/>
            <a:ext cx="7693336" cy="267765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&gt;chr1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TGGACTTGTGGCAGGAATgaaatccttagacctgtgctgtccaatatggt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agccaccaggcacatgcagccactgagcacttgaaatgtggatagtctga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attgagatgtgccataagtgtaaaatatgcaccaaatttcaaaggctaga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aaaaaagaatgtaaaatatcttattattttatattgattacgtgctaaaa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taaccatatttgggatatactggattttaaaaatatatcactaatttcat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dirty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chr2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&gt;chr3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20700" y="977900"/>
            <a:ext cx="7391400" cy="2286000"/>
          </a:xfrm>
          <a:prstGeom prst="rect">
            <a:avLst/>
          </a:prstGeom>
        </p:spPr>
        <p:txBody>
          <a:bodyPr wrap="none" rtlCol="0">
            <a:noAutofit/>
          </a:bodyPr>
          <a:lstStyle/>
          <a:p>
            <a:pPr marL="457200" indent="-457200">
              <a:lnSpc>
                <a:spcPct val="130000"/>
              </a:lnSpc>
              <a:buFont typeface="Arial" pitchFamily="34" charset="0"/>
              <a:buChar char="•"/>
            </a:pPr>
            <a:r>
              <a:rPr lang="en-US" sz="2000" dirty="0" smtClean="0"/>
              <a:t>One or more sequences per file</a:t>
            </a:r>
          </a:p>
          <a:p>
            <a:pPr marL="457200" indent="-457200">
              <a:lnSpc>
                <a:spcPct val="130000"/>
              </a:lnSpc>
              <a:buFont typeface="Arial" pitchFamily="34" charset="0"/>
              <a:buChar char="•"/>
            </a:pPr>
            <a:r>
              <a:rPr lang="en-US" sz="2000" dirty="0" smtClean="0"/>
              <a:t>“&gt;” denotes beginning of sequence or </a:t>
            </a:r>
            <a:r>
              <a:rPr lang="en-US" sz="2000" dirty="0" err="1" smtClean="0"/>
              <a:t>contig</a:t>
            </a:r>
            <a:endParaRPr lang="en-US" sz="2000" dirty="0" smtClean="0"/>
          </a:p>
          <a:p>
            <a:pPr marL="457200" indent="-457200">
              <a:lnSpc>
                <a:spcPct val="130000"/>
              </a:lnSpc>
              <a:buFont typeface="Arial" pitchFamily="34" charset="0"/>
              <a:buChar char="•"/>
            </a:pPr>
            <a:r>
              <a:rPr lang="en-US" sz="2000" dirty="0" smtClean="0"/>
              <a:t>Subsequent lines up to the next “&gt;” define sequence</a:t>
            </a:r>
          </a:p>
          <a:p>
            <a:pPr marL="457200" indent="-457200">
              <a:lnSpc>
                <a:spcPct val="130000"/>
              </a:lnSpc>
              <a:buFont typeface="Arial" pitchFamily="34" charset="0"/>
              <a:buChar char="•"/>
            </a:pPr>
            <a:r>
              <a:rPr lang="en-US" sz="2000" dirty="0" smtClean="0"/>
              <a:t>Lowercase base denotes repeat masked base</a:t>
            </a:r>
          </a:p>
          <a:p>
            <a:pPr marL="457200" indent="-457200">
              <a:lnSpc>
                <a:spcPct val="130000"/>
              </a:lnSpc>
              <a:buFont typeface="Arial" pitchFamily="34" charset="0"/>
              <a:buChar char="•"/>
            </a:pPr>
            <a:r>
              <a:rPr lang="en-US" sz="2000" dirty="0" err="1" smtClean="0"/>
              <a:t>Contig</a:t>
            </a:r>
            <a:r>
              <a:rPr lang="en-US" sz="2000" dirty="0" smtClean="0"/>
              <a:t> ID may have comments delimited by “|”</a:t>
            </a:r>
          </a:p>
          <a:p>
            <a:pPr marL="457200" indent="-457200">
              <a:lnSpc>
                <a:spcPct val="130000"/>
              </a:lnSpc>
              <a:buFont typeface="Arial" pitchFamily="34" charset="0"/>
              <a:buChar char="•"/>
            </a:pPr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2172415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52400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FASTQ: Data Format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143000"/>
            <a:ext cx="8458200" cy="5029200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140000"/>
              </a:lnSpc>
            </a:pPr>
            <a:r>
              <a:rPr lang="en-US" dirty="0" smtClean="0"/>
              <a:t>FASTQ</a:t>
            </a:r>
          </a:p>
          <a:p>
            <a:pPr lvl="1">
              <a:lnSpc>
                <a:spcPct val="140000"/>
              </a:lnSpc>
            </a:pPr>
            <a:r>
              <a:rPr lang="en-US" dirty="0" smtClean="0"/>
              <a:t>Text based</a:t>
            </a:r>
          </a:p>
          <a:p>
            <a:pPr lvl="1">
              <a:lnSpc>
                <a:spcPct val="140000"/>
              </a:lnSpc>
            </a:pPr>
            <a:r>
              <a:rPr lang="en-US" dirty="0" smtClean="0"/>
              <a:t>Encodes sequence calls and quality scores with ASCII characters</a:t>
            </a:r>
          </a:p>
          <a:p>
            <a:pPr lvl="1">
              <a:lnSpc>
                <a:spcPct val="140000"/>
              </a:lnSpc>
            </a:pPr>
            <a:r>
              <a:rPr lang="en-US" dirty="0" smtClean="0"/>
              <a:t>Stores minimal information about the sequence read</a:t>
            </a:r>
          </a:p>
          <a:p>
            <a:pPr lvl="1">
              <a:lnSpc>
                <a:spcPct val="140000"/>
              </a:lnSpc>
            </a:pPr>
            <a:r>
              <a:rPr lang="en-US" dirty="0" smtClean="0"/>
              <a:t>4 lines per sequence</a:t>
            </a:r>
          </a:p>
          <a:p>
            <a:pPr>
              <a:lnSpc>
                <a:spcPct val="140000"/>
              </a:lnSpc>
            </a:pPr>
            <a:r>
              <a:rPr lang="en-US" dirty="0" smtClean="0"/>
              <a:t>References/Documentation</a:t>
            </a:r>
          </a:p>
          <a:p>
            <a:pPr lvl="1">
              <a:lnSpc>
                <a:spcPct val="140000"/>
              </a:lnSpc>
            </a:pPr>
            <a:r>
              <a:rPr lang="en-US" dirty="0" smtClean="0">
                <a:hlinkClick r:id="rId2"/>
              </a:rPr>
              <a:t>http://maq.sourceforge.net/fastq.shtml</a:t>
            </a:r>
            <a:endParaRPr lang="en-US" dirty="0" smtClean="0"/>
          </a:p>
          <a:p>
            <a:pPr lvl="1">
              <a:lnSpc>
                <a:spcPct val="140000"/>
              </a:lnSpc>
            </a:pPr>
            <a:r>
              <a:rPr lang="en-US" dirty="0" smtClean="0"/>
              <a:t>Cock et al. (2009). </a:t>
            </a:r>
            <a:r>
              <a:rPr lang="en-US" dirty="0" err="1" smtClean="0"/>
              <a:t>Nuc</a:t>
            </a:r>
            <a:r>
              <a:rPr lang="en-US" dirty="0" smtClean="0"/>
              <a:t> Acids Res 38:1767-1771.</a:t>
            </a:r>
          </a:p>
          <a:p>
            <a:pPr lvl="1">
              <a:lnSpc>
                <a:spcPct val="140000"/>
              </a:lnSpc>
              <a:buNone/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096000" y="914400"/>
            <a:ext cx="2628900" cy="3693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Sequence data format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863995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3"/>
          <p:cNvSpPr txBox="1">
            <a:spLocks/>
          </p:cNvSpPr>
          <p:nvPr/>
        </p:nvSpPr>
        <p:spPr>
          <a:xfrm>
            <a:off x="8388424" y="6309320"/>
            <a:ext cx="549424" cy="365125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1ADA41A4-0A48-4E5D-9682-9AA6A4EC11C7}" type="slidenum">
              <a:rPr lang="ko-KR" altLang="en-US" smtClean="0"/>
              <a:pPr algn="r"/>
              <a:t>44</a:t>
            </a:fld>
            <a:endParaRPr lang="ko-KR" altLang="en-US" dirty="0"/>
          </a:p>
        </p:txBody>
      </p:sp>
      <p:pic>
        <p:nvPicPr>
          <p:cNvPr id="11265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252314"/>
            <a:ext cx="8686800" cy="45529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7" name="모서리가 둥근 직사각형 6"/>
          <p:cNvSpPr/>
          <p:nvPr/>
        </p:nvSpPr>
        <p:spPr>
          <a:xfrm>
            <a:off x="228600" y="2204864"/>
            <a:ext cx="8686800" cy="72008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57203" y="274638"/>
            <a:ext cx="8229600" cy="778098"/>
          </a:xfrm>
        </p:spPr>
        <p:txBody>
          <a:bodyPr/>
          <a:lstStyle/>
          <a:p>
            <a:r>
              <a:rPr lang="en-US" dirty="0" smtClean="0"/>
              <a:t>FASTQ Example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3271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3" y="188640"/>
            <a:ext cx="8229600" cy="706090"/>
          </a:xfrm>
        </p:spPr>
        <p:txBody>
          <a:bodyPr>
            <a:noAutofit/>
          </a:bodyPr>
          <a:lstStyle/>
          <a:p>
            <a:r>
              <a:rPr lang="en-US" altLang="ko-KR" sz="3600" dirty="0" smtClean="0"/>
              <a:t>A read in FASTQ</a:t>
            </a:r>
            <a:endParaRPr lang="ko-KR" altLang="en-US" sz="36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0" y="1916832"/>
            <a:ext cx="9155360" cy="4896544"/>
          </a:xfrm>
        </p:spPr>
        <p:txBody>
          <a:bodyPr>
            <a:noAutofit/>
          </a:bodyPr>
          <a:lstStyle/>
          <a:p>
            <a:r>
              <a:rPr lang="en-US" altLang="ko-KR" sz="1600" b="1" dirty="0"/>
              <a:t>Line 1</a:t>
            </a:r>
            <a:r>
              <a:rPr lang="en-US" altLang="ko-KR" sz="1600" dirty="0"/>
              <a:t> is the read </a:t>
            </a:r>
            <a:r>
              <a:rPr lang="en-US" altLang="ko-KR" sz="1600" u="sng" dirty="0" smtClean="0">
                <a:solidFill>
                  <a:srgbClr val="FF0000"/>
                </a:solidFill>
              </a:rPr>
              <a:t>identifier</a:t>
            </a:r>
          </a:p>
          <a:p>
            <a:endParaRPr lang="en-US" altLang="ko-KR" sz="1600" dirty="0"/>
          </a:p>
          <a:p>
            <a:endParaRPr lang="en-US" altLang="ko-KR" sz="1600" dirty="0" smtClean="0"/>
          </a:p>
          <a:p>
            <a:endParaRPr lang="en-US" altLang="ko-KR" sz="1600" dirty="0"/>
          </a:p>
          <a:p>
            <a:pPr marL="0" indent="0">
              <a:buNone/>
            </a:pPr>
            <a:endParaRPr lang="en-US" altLang="ko-KR" sz="1600" dirty="0" smtClean="0"/>
          </a:p>
          <a:p>
            <a:endParaRPr lang="en-US" altLang="ko-KR" sz="1600" dirty="0"/>
          </a:p>
          <a:p>
            <a:endParaRPr lang="en-US" altLang="ko-KR" sz="1600" dirty="0" smtClean="0"/>
          </a:p>
          <a:p>
            <a:endParaRPr lang="en-US" altLang="ko-KR" sz="1600" dirty="0"/>
          </a:p>
          <a:p>
            <a:endParaRPr lang="en-US" altLang="ko-KR" sz="1600" dirty="0"/>
          </a:p>
          <a:p>
            <a:endParaRPr lang="en-US" altLang="ko-KR" sz="1600" b="1" dirty="0" smtClean="0"/>
          </a:p>
          <a:p>
            <a:r>
              <a:rPr lang="en-US" altLang="ko-KR" sz="1600" b="1" dirty="0" smtClean="0"/>
              <a:t>Line </a:t>
            </a:r>
            <a:r>
              <a:rPr lang="en-US" altLang="ko-KR" sz="1600" b="1" dirty="0"/>
              <a:t>2 </a:t>
            </a:r>
            <a:r>
              <a:rPr lang="en-US" altLang="ko-KR" sz="1600" dirty="0"/>
              <a:t>is the </a:t>
            </a:r>
            <a:r>
              <a:rPr lang="en-US" altLang="ko-KR" sz="1600" u="sng" dirty="0">
                <a:solidFill>
                  <a:srgbClr val="FF0000"/>
                </a:solidFill>
              </a:rPr>
              <a:t>sequence</a:t>
            </a:r>
            <a:r>
              <a:rPr lang="en-US" altLang="ko-KR" sz="1600" dirty="0"/>
              <a:t> reported by the machine.</a:t>
            </a:r>
          </a:p>
          <a:p>
            <a:r>
              <a:rPr lang="en-US" altLang="ko-KR" sz="1600" b="1" dirty="0"/>
              <a:t>Line 3</a:t>
            </a:r>
            <a:r>
              <a:rPr lang="en-US" altLang="ko-KR" sz="1600" dirty="0"/>
              <a:t> is always </a:t>
            </a:r>
            <a:r>
              <a:rPr lang="en-US" altLang="ko-KR" sz="1600" u="sng" dirty="0"/>
              <a:t>'+'</a:t>
            </a:r>
            <a:r>
              <a:rPr lang="en-US" altLang="ko-KR" sz="1600" dirty="0"/>
              <a:t> from GSAF (it can optionally include a sequence description)</a:t>
            </a:r>
          </a:p>
          <a:p>
            <a:pPr>
              <a:lnSpc>
                <a:spcPct val="120000"/>
              </a:lnSpc>
            </a:pPr>
            <a:r>
              <a:rPr lang="en-US" altLang="ko-KR" sz="1600" b="1" dirty="0"/>
              <a:t>Line 4 </a:t>
            </a:r>
            <a:r>
              <a:rPr lang="en-US" altLang="ko-KR" sz="1600" dirty="0"/>
              <a:t>is a string of </a:t>
            </a:r>
            <a:r>
              <a:rPr lang="en-US" altLang="ko-KR" sz="1600" dirty="0" err="1"/>
              <a:t>Ascii</a:t>
            </a:r>
            <a:r>
              <a:rPr lang="en-US" altLang="ko-KR" sz="1600" dirty="0"/>
              <a:t>-encoded </a:t>
            </a:r>
            <a:r>
              <a:rPr lang="en-US" altLang="ko-KR" sz="1600" u="sng" dirty="0">
                <a:solidFill>
                  <a:srgbClr val="FF0000"/>
                </a:solidFill>
              </a:rPr>
              <a:t>base quality scores</a:t>
            </a:r>
            <a:r>
              <a:rPr lang="en-US" altLang="ko-KR" sz="1600" dirty="0"/>
              <a:t>, </a:t>
            </a:r>
            <a:r>
              <a:rPr lang="en-US" altLang="ko-KR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one character per base </a:t>
            </a:r>
            <a:r>
              <a:rPr lang="en-US" altLang="ko-KR" sz="1600" dirty="0"/>
              <a:t>in the sequence. For each base, an integer quality score = -10 log(</a:t>
            </a:r>
            <a:r>
              <a:rPr lang="en-US" altLang="ko-KR" sz="1600" dirty="0" err="1"/>
              <a:t>probabilty</a:t>
            </a:r>
            <a:r>
              <a:rPr lang="en-US" altLang="ko-KR" sz="1600" dirty="0"/>
              <a:t> base is wrong) is calculated, then added to 33 to make a number in the </a:t>
            </a:r>
            <a:r>
              <a:rPr lang="en-US" altLang="ko-KR" sz="1600" dirty="0" err="1"/>
              <a:t>Ascii</a:t>
            </a:r>
            <a:r>
              <a:rPr lang="en-US" altLang="ko-KR" sz="1600" dirty="0"/>
              <a:t> printable character range</a:t>
            </a:r>
            <a:r>
              <a:rPr lang="en-US" altLang="ko-KR" sz="1600" dirty="0" smtClean="0"/>
              <a:t>.</a:t>
            </a:r>
          </a:p>
          <a:p>
            <a:endParaRPr lang="ko-KR" altLang="en-US" sz="1600" dirty="0"/>
          </a:p>
        </p:txBody>
      </p:sp>
      <p:sp>
        <p:nvSpPr>
          <p:cNvPr id="6" name="슬라이드 번호 개체 틀 3"/>
          <p:cNvSpPr txBox="1">
            <a:spLocks/>
          </p:cNvSpPr>
          <p:nvPr/>
        </p:nvSpPr>
        <p:spPr>
          <a:xfrm>
            <a:off x="8388424" y="6309320"/>
            <a:ext cx="549424" cy="365125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1ADA41A4-0A48-4E5D-9682-9AA6A4EC11C7}" type="slidenum">
              <a:rPr lang="ko-KR" altLang="en-US" smtClean="0"/>
              <a:pPr algn="r"/>
              <a:t>45</a:t>
            </a:fld>
            <a:endParaRPr lang="ko-KR" altLang="en-US" dirty="0"/>
          </a:p>
        </p:txBody>
      </p:sp>
      <p:pic>
        <p:nvPicPr>
          <p:cNvPr id="9" name="Picture 1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472" b="63628"/>
          <a:stretch/>
        </p:blipFill>
        <p:spPr bwMode="auto">
          <a:xfrm>
            <a:off x="277688" y="1120924"/>
            <a:ext cx="8686800" cy="7239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0652712"/>
              </p:ext>
            </p:extLst>
          </p:nvPr>
        </p:nvGraphicFramePr>
        <p:xfrm>
          <a:off x="1695946" y="2348880"/>
          <a:ext cx="5850284" cy="2409825"/>
        </p:xfrm>
        <a:graphic>
          <a:graphicData uri="http://schemas.openxmlformats.org/drawingml/2006/table">
            <a:tbl>
              <a:tblPr/>
              <a:tblGrid>
                <a:gridCol w="1290852"/>
                <a:gridCol w="4559432"/>
              </a:tblGrid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HWI-ST561R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the unique instrument name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335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the run id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D102UACXX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the 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flowcell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id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flowcell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lane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1101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tile number within the 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flowcell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lane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10545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'x'-coordinate of the cluster within the tile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3709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'y'-coordinate of the cluster within the tile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the member of a pair, 1 or 2 </a:t>
                      </a:r>
                      <a:r>
                        <a:rPr lang="en-US" sz="1100" b="0" i="1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(paired-end or mate-pair reads only)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Y if the read fails filter (read is bad), N otherwise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 when none of the control bits are on, otherwise it is an even number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ACAGTG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index sequence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37710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3" y="274638"/>
            <a:ext cx="8229600" cy="922114"/>
          </a:xfrm>
        </p:spPr>
        <p:txBody>
          <a:bodyPr>
            <a:normAutofit/>
          </a:bodyPr>
          <a:lstStyle/>
          <a:p>
            <a:r>
              <a:rPr lang="en-US" altLang="ko-KR" sz="4000" dirty="0" err="1" smtClean="0"/>
              <a:t>Phred</a:t>
            </a:r>
            <a:r>
              <a:rPr lang="en-US" altLang="ko-KR" sz="4000" dirty="0" smtClean="0"/>
              <a:t> </a:t>
            </a:r>
            <a:r>
              <a:rPr lang="en-US" altLang="ko-KR" sz="4000" dirty="0"/>
              <a:t>quality scores</a:t>
            </a:r>
            <a:endParaRPr lang="ko-KR" altLang="en-US" sz="4000" dirty="0"/>
          </a:p>
        </p:txBody>
      </p:sp>
      <p:grpSp>
        <p:nvGrpSpPr>
          <p:cNvPr id="4" name="그룹 3"/>
          <p:cNvGrpSpPr/>
          <p:nvPr/>
        </p:nvGrpSpPr>
        <p:grpSpPr>
          <a:xfrm>
            <a:off x="611560" y="1268680"/>
            <a:ext cx="7200800" cy="699069"/>
            <a:chOff x="251520" y="1217763"/>
            <a:chExt cx="4929956" cy="555054"/>
          </a:xfrm>
        </p:grpSpPr>
        <p:pic>
          <p:nvPicPr>
            <p:cNvPr id="37893" name="Picture 5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8516"/>
            <a:stretch/>
          </p:blipFill>
          <p:spPr bwMode="auto">
            <a:xfrm>
              <a:off x="251520" y="1217763"/>
              <a:ext cx="3494980" cy="2541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" name="Picture 5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484" t="-18428" b="-1"/>
            <a:stretch/>
          </p:blipFill>
          <p:spPr bwMode="auto">
            <a:xfrm>
              <a:off x="251520" y="1471875"/>
              <a:ext cx="4929956" cy="3009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37894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7193" y="2276872"/>
            <a:ext cx="2667455" cy="5463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7895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3367" y="3074877"/>
            <a:ext cx="1655108" cy="4981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7896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3815928"/>
            <a:ext cx="7791355" cy="26202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슬라이드 번호 개체 틀 3"/>
          <p:cNvSpPr txBox="1">
            <a:spLocks/>
          </p:cNvSpPr>
          <p:nvPr/>
        </p:nvSpPr>
        <p:spPr>
          <a:xfrm>
            <a:off x="8388424" y="6309320"/>
            <a:ext cx="549424" cy="365125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1ADA41A4-0A48-4E5D-9682-9AA6A4EC11C7}" type="slidenum">
              <a:rPr lang="ko-KR" altLang="en-US" smtClean="0"/>
              <a:pPr algn="r"/>
              <a:t>46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83238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Sanger format</a:t>
            </a:r>
          </a:p>
          <a:p>
            <a:r>
              <a:rPr lang="en-US" altLang="ko-KR" dirty="0" err="1" smtClean="0"/>
              <a:t>Solexa</a:t>
            </a:r>
            <a:r>
              <a:rPr lang="en-US" altLang="ko-KR" dirty="0" smtClean="0"/>
              <a:t> format</a:t>
            </a:r>
          </a:p>
          <a:p>
            <a:r>
              <a:rPr lang="en-US" altLang="ko-KR" dirty="0" err="1" smtClean="0"/>
              <a:t>Illumina</a:t>
            </a:r>
            <a:r>
              <a:rPr lang="en-US" altLang="ko-KR" dirty="0" smtClean="0"/>
              <a:t> 1.3+ format</a:t>
            </a:r>
          </a:p>
          <a:p>
            <a:r>
              <a:rPr lang="en-US" altLang="ko-KR" dirty="0" err="1" smtClean="0"/>
              <a:t>Illumina</a:t>
            </a:r>
            <a:r>
              <a:rPr lang="en-US" altLang="ko-KR" dirty="0" smtClean="0"/>
              <a:t> 1.5+ format</a:t>
            </a:r>
          </a:p>
          <a:p>
            <a:r>
              <a:rPr lang="en-US" altLang="ko-KR" dirty="0" err="1" smtClean="0"/>
              <a:t>Illumina</a:t>
            </a:r>
            <a:r>
              <a:rPr lang="en-US" altLang="ko-KR" dirty="0" smtClean="0"/>
              <a:t> 1.8+ format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Various FASTQ formats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3727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3" y="188640"/>
            <a:ext cx="8229600" cy="1143000"/>
          </a:xfrm>
        </p:spPr>
        <p:txBody>
          <a:bodyPr>
            <a:noAutofit/>
          </a:bodyPr>
          <a:lstStyle/>
          <a:p>
            <a:r>
              <a:rPr lang="en-US" altLang="ko-KR" sz="3600" dirty="0"/>
              <a:t>Quality score encoding differ among the platforms</a:t>
            </a:r>
            <a:r>
              <a:rPr lang="en-US" altLang="ko-KR" sz="3600" b="1" dirty="0"/>
              <a:t> 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712" y="1340768"/>
            <a:ext cx="8644136" cy="45365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슬라이드 번호 개체 틀 3"/>
          <p:cNvSpPr txBox="1">
            <a:spLocks/>
          </p:cNvSpPr>
          <p:nvPr/>
        </p:nvSpPr>
        <p:spPr>
          <a:xfrm>
            <a:off x="8388424" y="6309320"/>
            <a:ext cx="549424" cy="365125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1ADA41A4-0A48-4E5D-9682-9AA6A4EC11C7}" type="slidenum">
              <a:rPr lang="ko-KR" altLang="en-US" smtClean="0"/>
              <a:pPr algn="r"/>
              <a:t>48</a:t>
            </a:fld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835696" y="5949280"/>
            <a:ext cx="6935688" cy="369332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Most analysis tools require Sanger </a:t>
            </a:r>
            <a:r>
              <a:rPr lang="en-US" dirty="0" err="1" smtClean="0"/>
              <a:t>fastq</a:t>
            </a:r>
            <a:r>
              <a:rPr lang="en-US" dirty="0" smtClean="0"/>
              <a:t> quality score encoding</a:t>
            </a:r>
            <a:endParaRPr lang="en-US" b="1" dirty="0"/>
          </a:p>
        </p:txBody>
      </p:sp>
      <p:sp>
        <p:nvSpPr>
          <p:cNvPr id="3" name="모서리가 둥근 직사각형 2"/>
          <p:cNvSpPr/>
          <p:nvPr/>
        </p:nvSpPr>
        <p:spPr>
          <a:xfrm>
            <a:off x="293712" y="4293096"/>
            <a:ext cx="5142384" cy="288032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395536" y="2420888"/>
            <a:ext cx="3744416" cy="288032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연결선 7"/>
          <p:cNvCxnSpPr/>
          <p:nvPr/>
        </p:nvCxnSpPr>
        <p:spPr>
          <a:xfrm>
            <a:off x="2267744" y="2060848"/>
            <a:ext cx="0" cy="1548172"/>
          </a:xfrm>
          <a:prstGeom prst="line">
            <a:avLst/>
          </a:prstGeom>
          <a:ln w="28575">
            <a:solidFill>
              <a:srgbClr val="C00000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0572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bwa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16632"/>
            <a:ext cx="6963950" cy="65527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493703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2" descr="https://scontent-b.xx.fbcdn.net/hphotos-xfp1/v/t1.0-9/1959454_891552114190663_8396589141977774459_n.jpg?oh=486a4da804e909539eacf8d953c12aee&amp;oe=54EF8D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250" y="719305"/>
            <a:ext cx="7275721" cy="5773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08720"/>
          </a:xfrm>
        </p:spPr>
        <p:txBody>
          <a:bodyPr/>
          <a:lstStyle/>
          <a:p>
            <a:r>
              <a:rPr lang="ko-KR" altLang="en-US" dirty="0" smtClean="0"/>
              <a:t>어디로 갈까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159067" y="6367944"/>
            <a:ext cx="4717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Treasure Island</a:t>
            </a:r>
            <a:r>
              <a:rPr lang="en-US" altLang="ko-KR" dirty="0"/>
              <a:t> by Robert Louis Stevenson</a:t>
            </a:r>
            <a:endParaRPr lang="ko-KR" altLang="en-US" dirty="0"/>
          </a:p>
        </p:txBody>
      </p:sp>
      <p:sp>
        <p:nvSpPr>
          <p:cNvPr id="4" name="곱셈 기호 3"/>
          <p:cNvSpPr/>
          <p:nvPr/>
        </p:nvSpPr>
        <p:spPr>
          <a:xfrm>
            <a:off x="5623656" y="3378764"/>
            <a:ext cx="642477" cy="689934"/>
          </a:xfrm>
          <a:prstGeom prst="mathMultiply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2210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SAM (Sequence Alignment/Map)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525963"/>
          </a:xfrm>
        </p:spPr>
        <p:txBody>
          <a:bodyPr>
            <a:normAutofit/>
          </a:bodyPr>
          <a:lstStyle/>
          <a:p>
            <a:pPr>
              <a:lnSpc>
                <a:spcPct val="130000"/>
              </a:lnSpc>
            </a:pPr>
            <a:r>
              <a:rPr lang="en-US" dirty="0" smtClean="0"/>
              <a:t>SAM is the output of aligners that map reads to a reference genome</a:t>
            </a:r>
          </a:p>
          <a:p>
            <a:pPr lvl="1">
              <a:lnSpc>
                <a:spcPct val="130000"/>
              </a:lnSpc>
            </a:pPr>
            <a:r>
              <a:rPr lang="en-US" dirty="0" smtClean="0"/>
              <a:t>Tab delimited w/ header section and alignment section</a:t>
            </a:r>
          </a:p>
          <a:p>
            <a:pPr lvl="2">
              <a:lnSpc>
                <a:spcPct val="130000"/>
              </a:lnSpc>
            </a:pPr>
            <a:r>
              <a:rPr lang="en-US" dirty="0" smtClean="0"/>
              <a:t>Header sections begin with @ (are optional)</a:t>
            </a:r>
          </a:p>
          <a:p>
            <a:pPr lvl="2">
              <a:lnSpc>
                <a:spcPct val="130000"/>
              </a:lnSpc>
            </a:pPr>
            <a:r>
              <a:rPr lang="en-US" dirty="0" smtClean="0"/>
              <a:t>Alignment section has 11 mandatory fields</a:t>
            </a:r>
          </a:p>
          <a:p>
            <a:pPr lvl="1">
              <a:lnSpc>
                <a:spcPct val="130000"/>
              </a:lnSpc>
            </a:pPr>
            <a:r>
              <a:rPr lang="en-US" dirty="0" smtClean="0"/>
              <a:t>BAM is the binary format of SAM</a:t>
            </a:r>
          </a:p>
        </p:txBody>
      </p:sp>
      <p:sp>
        <p:nvSpPr>
          <p:cNvPr id="5" name="Rectangle 4"/>
          <p:cNvSpPr/>
          <p:nvPr/>
        </p:nvSpPr>
        <p:spPr>
          <a:xfrm>
            <a:off x="5410200" y="6172200"/>
            <a:ext cx="32845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http://samtools.sourceforge.net/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248400" y="1066800"/>
            <a:ext cx="2628900" cy="3693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Alignment data format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360835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SAM (BAM) Format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20000"/>
              </a:lnSpc>
            </a:pPr>
            <a:r>
              <a:rPr lang="en-US" sz="2800" dirty="0" smtClean="0"/>
              <a:t>Sequence Alignment/Map format</a:t>
            </a:r>
          </a:p>
          <a:p>
            <a:pPr lvl="1">
              <a:lnSpc>
                <a:spcPct val="120000"/>
              </a:lnSpc>
            </a:pPr>
            <a:r>
              <a:rPr lang="en-US" sz="2400" dirty="0" smtClean="0"/>
              <a:t>Universal standard</a:t>
            </a:r>
          </a:p>
          <a:p>
            <a:pPr lvl="1">
              <a:lnSpc>
                <a:spcPct val="120000"/>
              </a:lnSpc>
            </a:pPr>
            <a:r>
              <a:rPr lang="en-US" sz="2400" dirty="0" smtClean="0"/>
              <a:t>Human-readable (SAM) and compact (BAM) forms</a:t>
            </a:r>
          </a:p>
          <a:p>
            <a:pPr lvl="1">
              <a:lnSpc>
                <a:spcPct val="120000"/>
              </a:lnSpc>
            </a:pPr>
            <a:endParaRPr lang="en-US" sz="2400" dirty="0" smtClean="0"/>
          </a:p>
          <a:p>
            <a:pPr>
              <a:lnSpc>
                <a:spcPct val="120000"/>
              </a:lnSpc>
            </a:pPr>
            <a:r>
              <a:rPr lang="en-US" sz="2800" dirty="0" smtClean="0"/>
              <a:t>Structure </a:t>
            </a:r>
          </a:p>
          <a:p>
            <a:pPr lvl="1">
              <a:lnSpc>
                <a:spcPct val="120000"/>
              </a:lnSpc>
            </a:pPr>
            <a:r>
              <a:rPr lang="en-US" sz="2400" dirty="0" smtClean="0"/>
              <a:t>Header</a:t>
            </a:r>
          </a:p>
          <a:p>
            <a:pPr lvl="2">
              <a:lnSpc>
                <a:spcPct val="120000"/>
              </a:lnSpc>
            </a:pPr>
            <a:r>
              <a:rPr lang="en-US" sz="2000" dirty="0" smtClean="0"/>
              <a:t>version, sort order, reference sequences, read groups, program/processing history</a:t>
            </a:r>
          </a:p>
          <a:p>
            <a:pPr lvl="1">
              <a:lnSpc>
                <a:spcPct val="120000"/>
              </a:lnSpc>
            </a:pPr>
            <a:r>
              <a:rPr lang="en-US" sz="2400" dirty="0" smtClean="0"/>
              <a:t>Alignment records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883691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5496" y="1336987"/>
            <a:ext cx="48119263" cy="43242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sz="1100" dirty="0" err="1">
                <a:latin typeface="Courier New" pitchFamily="49" charset="0"/>
                <a:cs typeface="Courier New" pitchFamily="49" charset="0"/>
              </a:rPr>
              <a:t>benpass</a:t>
            </a:r>
            <a:r>
              <a:rPr lang="en-US" sz="11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100" dirty="0" err="1">
                <a:latin typeface="Courier New" pitchFamily="49" charset="0"/>
                <a:cs typeface="Courier New" pitchFamily="49" charset="0"/>
              </a:rPr>
              <a:t>align_genotype</a:t>
            </a:r>
            <a:r>
              <a:rPr lang="en-US" sz="1100" dirty="0">
                <a:latin typeface="Courier New" pitchFamily="49" charset="0"/>
                <a:cs typeface="Courier New" pitchFamily="49" charset="0"/>
              </a:rPr>
              <a:t>]$ </a:t>
            </a:r>
            <a:r>
              <a:rPr lang="en-US" sz="1100" dirty="0" err="1">
                <a:latin typeface="Courier New" pitchFamily="49" charset="0"/>
                <a:cs typeface="Courier New" pitchFamily="49" charset="0"/>
              </a:rPr>
              <a:t>samtools</a:t>
            </a:r>
            <a:r>
              <a:rPr lang="en-US" sz="1100" dirty="0">
                <a:latin typeface="Courier New" pitchFamily="49" charset="0"/>
                <a:cs typeface="Courier New" pitchFamily="49" charset="0"/>
              </a:rPr>
              <a:t> view -H </a:t>
            </a:r>
            <a:r>
              <a:rPr lang="en-US" sz="1100" dirty="0" err="1">
                <a:latin typeface="Courier New" pitchFamily="49" charset="0"/>
                <a:cs typeface="Courier New" pitchFamily="49" charset="0"/>
              </a:rPr>
              <a:t>allY.recalibrated.merge.bam</a:t>
            </a:r>
            <a:endParaRPr lang="en-US" sz="11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1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100" dirty="0" smtClean="0">
                <a:latin typeface="Courier New" pitchFamily="49" charset="0"/>
                <a:cs typeface="Courier New" pitchFamily="49" charset="0"/>
              </a:rPr>
              <a:t>HD    VN:1.0</a:t>
            </a:r>
            <a:r>
              <a:rPr lang="en-US" sz="11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1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100" dirty="0" err="1" smtClean="0">
                <a:latin typeface="Courier New" pitchFamily="49" charset="0"/>
                <a:cs typeface="Courier New" pitchFamily="49" charset="0"/>
              </a:rPr>
              <a:t>GO:none</a:t>
            </a:r>
            <a:r>
              <a:rPr lang="en-US" sz="11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100" dirty="0" err="1" smtClean="0">
                <a:latin typeface="Courier New" pitchFamily="49" charset="0"/>
                <a:cs typeface="Courier New" pitchFamily="49" charset="0"/>
              </a:rPr>
              <a:t>SO:coordinate</a:t>
            </a:r>
            <a:endParaRPr lang="en-US" sz="11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1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100" dirty="0" smtClean="0">
                <a:latin typeface="Courier New" pitchFamily="49" charset="0"/>
                <a:cs typeface="Courier New" pitchFamily="49" charset="0"/>
              </a:rPr>
              <a:t>SQ    </a:t>
            </a:r>
            <a:r>
              <a:rPr lang="en-US" sz="1100" dirty="0" err="1" smtClean="0">
                <a:latin typeface="Courier New" pitchFamily="49" charset="0"/>
                <a:cs typeface="Courier New" pitchFamily="49" charset="0"/>
              </a:rPr>
              <a:t>SN:chrM</a:t>
            </a:r>
            <a:r>
              <a:rPr lang="en-US" sz="11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100" dirty="0" smtClean="0">
                <a:latin typeface="Courier New" pitchFamily="49" charset="0"/>
                <a:cs typeface="Courier New" pitchFamily="49" charset="0"/>
              </a:rPr>
              <a:t>   LN:16571</a:t>
            </a:r>
            <a:endParaRPr lang="en-US" sz="11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1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100" dirty="0" smtClean="0">
                <a:latin typeface="Courier New" pitchFamily="49" charset="0"/>
                <a:cs typeface="Courier New" pitchFamily="49" charset="0"/>
              </a:rPr>
              <a:t>SQ    SN:chr1</a:t>
            </a:r>
            <a:r>
              <a:rPr lang="en-US" sz="11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100" dirty="0" smtClean="0">
                <a:latin typeface="Courier New" pitchFamily="49" charset="0"/>
                <a:cs typeface="Courier New" pitchFamily="49" charset="0"/>
              </a:rPr>
              <a:t>   LN:249250621</a:t>
            </a:r>
            <a:endParaRPr lang="en-US" sz="11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1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100" dirty="0" smtClean="0">
                <a:latin typeface="Courier New" pitchFamily="49" charset="0"/>
                <a:cs typeface="Courier New" pitchFamily="49" charset="0"/>
              </a:rPr>
              <a:t>SQ    SN:chr2</a:t>
            </a:r>
            <a:r>
              <a:rPr lang="en-US" sz="11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100" dirty="0" smtClean="0">
                <a:latin typeface="Courier New" pitchFamily="49" charset="0"/>
                <a:cs typeface="Courier New" pitchFamily="49" charset="0"/>
              </a:rPr>
              <a:t>   LN:243199373</a:t>
            </a:r>
            <a:endParaRPr lang="en-US" sz="11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1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100" dirty="0" smtClean="0">
                <a:latin typeface="Courier New" pitchFamily="49" charset="0"/>
                <a:cs typeface="Courier New" pitchFamily="49" charset="0"/>
              </a:rPr>
              <a:t>SQ    SN:chr3    LN:198022430</a:t>
            </a:r>
            <a:endParaRPr lang="en-US" sz="11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100" dirty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1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100" dirty="0" smtClean="0">
                <a:latin typeface="Courier New" pitchFamily="49" charset="0"/>
                <a:cs typeface="Courier New" pitchFamily="49" charset="0"/>
              </a:rPr>
              <a:t>SQ    SN:chr19</a:t>
            </a:r>
            <a:r>
              <a:rPr lang="en-US" sz="11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100" dirty="0" smtClean="0">
                <a:latin typeface="Courier New" pitchFamily="49" charset="0"/>
                <a:cs typeface="Courier New" pitchFamily="49" charset="0"/>
              </a:rPr>
              <a:t>   LN:59128983</a:t>
            </a:r>
            <a:endParaRPr lang="en-US" sz="11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1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100" dirty="0" smtClean="0">
                <a:latin typeface="Courier New" pitchFamily="49" charset="0"/>
                <a:cs typeface="Courier New" pitchFamily="49" charset="0"/>
              </a:rPr>
              <a:t>SQ    SN:chr20</a:t>
            </a:r>
            <a:r>
              <a:rPr lang="en-US" sz="11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100" dirty="0" smtClean="0">
                <a:latin typeface="Courier New" pitchFamily="49" charset="0"/>
                <a:cs typeface="Courier New" pitchFamily="49" charset="0"/>
              </a:rPr>
              <a:t>   LN:63025520</a:t>
            </a:r>
            <a:endParaRPr lang="en-US" sz="11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1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100" dirty="0" smtClean="0">
                <a:latin typeface="Courier New" pitchFamily="49" charset="0"/>
                <a:cs typeface="Courier New" pitchFamily="49" charset="0"/>
              </a:rPr>
              <a:t>SQ    SN:chr21</a:t>
            </a:r>
            <a:r>
              <a:rPr lang="en-US" sz="11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100" dirty="0" smtClean="0">
                <a:latin typeface="Courier New" pitchFamily="49" charset="0"/>
                <a:cs typeface="Courier New" pitchFamily="49" charset="0"/>
              </a:rPr>
              <a:t>   LN:48129895</a:t>
            </a:r>
            <a:endParaRPr lang="en-US" sz="11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1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100" dirty="0" smtClean="0">
                <a:latin typeface="Courier New" pitchFamily="49" charset="0"/>
                <a:cs typeface="Courier New" pitchFamily="49" charset="0"/>
              </a:rPr>
              <a:t>SQ    SN:chr22</a:t>
            </a:r>
            <a:r>
              <a:rPr lang="en-US" sz="11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100" dirty="0" smtClean="0">
                <a:latin typeface="Courier New" pitchFamily="49" charset="0"/>
                <a:cs typeface="Courier New" pitchFamily="49" charset="0"/>
              </a:rPr>
              <a:t>   LN:51304566</a:t>
            </a:r>
            <a:endParaRPr lang="en-US" sz="11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1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100" dirty="0" smtClean="0">
                <a:latin typeface="Courier New" pitchFamily="49" charset="0"/>
                <a:cs typeface="Courier New" pitchFamily="49" charset="0"/>
              </a:rPr>
              <a:t>SQ    </a:t>
            </a:r>
            <a:r>
              <a:rPr lang="en-US" sz="1100" dirty="0" err="1" smtClean="0">
                <a:latin typeface="Courier New" pitchFamily="49" charset="0"/>
                <a:cs typeface="Courier New" pitchFamily="49" charset="0"/>
              </a:rPr>
              <a:t>SN:chrX</a:t>
            </a:r>
            <a:r>
              <a:rPr lang="en-US" sz="11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100" dirty="0" smtClean="0">
                <a:latin typeface="Courier New" pitchFamily="49" charset="0"/>
                <a:cs typeface="Courier New" pitchFamily="49" charset="0"/>
              </a:rPr>
              <a:t>    LN:155270560</a:t>
            </a:r>
            <a:endParaRPr lang="en-US" sz="11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1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100" dirty="0" smtClean="0">
                <a:latin typeface="Courier New" pitchFamily="49" charset="0"/>
                <a:cs typeface="Courier New" pitchFamily="49" charset="0"/>
              </a:rPr>
              <a:t>SQ    </a:t>
            </a:r>
            <a:r>
              <a:rPr lang="en-US" sz="1100" dirty="0" err="1" smtClean="0">
                <a:latin typeface="Courier New" pitchFamily="49" charset="0"/>
                <a:cs typeface="Courier New" pitchFamily="49" charset="0"/>
              </a:rPr>
              <a:t>SN:chrY</a:t>
            </a:r>
            <a:r>
              <a:rPr lang="en-US" sz="1100" dirty="0" smtClean="0">
                <a:latin typeface="Courier New" pitchFamily="49" charset="0"/>
                <a:cs typeface="Courier New" pitchFamily="49" charset="0"/>
              </a:rPr>
              <a:t>     LN:59373566</a:t>
            </a:r>
            <a:endParaRPr lang="en-US" sz="1100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100" dirty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1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100" dirty="0" smtClean="0">
                <a:latin typeface="Courier New" pitchFamily="49" charset="0"/>
                <a:cs typeface="Courier New" pitchFamily="49" charset="0"/>
              </a:rPr>
              <a:t>RG    ID:86-191</a:t>
            </a:r>
            <a:r>
              <a:rPr lang="en-US" sz="11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100" dirty="0" smtClean="0">
                <a:latin typeface="Courier New" pitchFamily="49" charset="0"/>
                <a:cs typeface="Courier New" pitchFamily="49" charset="0"/>
              </a:rPr>
              <a:t>  PL:ILLUMINA</a:t>
            </a:r>
            <a:r>
              <a:rPr lang="en-US" sz="1100" dirty="0">
                <a:latin typeface="Courier New" pitchFamily="49" charset="0"/>
                <a:cs typeface="Courier New" pitchFamily="49" charset="0"/>
              </a:rPr>
              <a:t>	LB:IL500	SM:86-191-1</a:t>
            </a:r>
          </a:p>
          <a:p>
            <a:r>
              <a:rPr lang="en-US" sz="11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100" dirty="0" smtClean="0">
                <a:latin typeface="Courier New" pitchFamily="49" charset="0"/>
                <a:cs typeface="Courier New" pitchFamily="49" charset="0"/>
              </a:rPr>
              <a:t>RG    ID:BsK010</a:t>
            </a:r>
            <a:r>
              <a:rPr lang="en-US" sz="11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100" dirty="0" smtClean="0">
                <a:latin typeface="Courier New" pitchFamily="49" charset="0"/>
                <a:cs typeface="Courier New" pitchFamily="49" charset="0"/>
              </a:rPr>
              <a:t>  PL:ILLUMINA</a:t>
            </a:r>
            <a:r>
              <a:rPr lang="en-US" sz="1100" dirty="0">
                <a:latin typeface="Courier New" pitchFamily="49" charset="0"/>
                <a:cs typeface="Courier New" pitchFamily="49" charset="0"/>
              </a:rPr>
              <a:t>	LB:IL501	SM:BsK010-1</a:t>
            </a:r>
          </a:p>
          <a:p>
            <a:r>
              <a:rPr lang="en-US" sz="11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100" dirty="0" smtClean="0">
                <a:latin typeface="Courier New" pitchFamily="49" charset="0"/>
                <a:cs typeface="Courier New" pitchFamily="49" charset="0"/>
              </a:rPr>
              <a:t>RG    ID:Bsk136</a:t>
            </a:r>
            <a:r>
              <a:rPr lang="en-US" sz="11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100" dirty="0" smtClean="0">
                <a:latin typeface="Courier New" pitchFamily="49" charset="0"/>
                <a:cs typeface="Courier New" pitchFamily="49" charset="0"/>
              </a:rPr>
              <a:t>  PL:ILLUMINA</a:t>
            </a:r>
            <a:r>
              <a:rPr lang="en-US" sz="1100" dirty="0">
                <a:latin typeface="Courier New" pitchFamily="49" charset="0"/>
                <a:cs typeface="Courier New" pitchFamily="49" charset="0"/>
              </a:rPr>
              <a:t>	LB:IL502	SM:Bsk136-1</a:t>
            </a:r>
          </a:p>
          <a:p>
            <a:r>
              <a:rPr lang="en-US" sz="11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100" dirty="0" smtClean="0">
                <a:latin typeface="Courier New" pitchFamily="49" charset="0"/>
                <a:cs typeface="Courier New" pitchFamily="49" charset="0"/>
              </a:rPr>
              <a:t>RG    ID:MAK001</a:t>
            </a:r>
            <a:r>
              <a:rPr lang="en-US" sz="11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100" dirty="0" smtClean="0">
                <a:latin typeface="Courier New" pitchFamily="49" charset="0"/>
                <a:cs typeface="Courier New" pitchFamily="49" charset="0"/>
              </a:rPr>
              <a:t>  PL:ILLUMINA</a:t>
            </a:r>
            <a:r>
              <a:rPr lang="en-US" sz="1100" dirty="0">
                <a:latin typeface="Courier New" pitchFamily="49" charset="0"/>
                <a:cs typeface="Courier New" pitchFamily="49" charset="0"/>
              </a:rPr>
              <a:t>	LB:IL503	SM:MAK001-1</a:t>
            </a:r>
          </a:p>
          <a:p>
            <a:r>
              <a:rPr lang="en-US" sz="11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100" dirty="0" smtClean="0">
                <a:latin typeface="Courier New" pitchFamily="49" charset="0"/>
                <a:cs typeface="Courier New" pitchFamily="49" charset="0"/>
              </a:rPr>
              <a:t>RG    ID:NG87</a:t>
            </a:r>
            <a:r>
              <a:rPr lang="en-US" sz="11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100" dirty="0" smtClean="0">
                <a:latin typeface="Courier New" pitchFamily="49" charset="0"/>
                <a:cs typeface="Courier New" pitchFamily="49" charset="0"/>
              </a:rPr>
              <a:t>    PL:ILLUMINA</a:t>
            </a:r>
            <a:r>
              <a:rPr lang="en-US" sz="1100" dirty="0">
                <a:latin typeface="Courier New" pitchFamily="49" charset="0"/>
                <a:cs typeface="Courier New" pitchFamily="49" charset="0"/>
              </a:rPr>
              <a:t>	LB:IL504	SM:NG87-1</a:t>
            </a:r>
          </a:p>
          <a:p>
            <a:r>
              <a:rPr lang="en-US" sz="1100" dirty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r>
              <a:rPr lang="en-US" sz="11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100" dirty="0" smtClean="0">
                <a:latin typeface="Courier New" pitchFamily="49" charset="0"/>
                <a:cs typeface="Courier New" pitchFamily="49" charset="0"/>
              </a:rPr>
              <a:t>RG    ID:SDH023</a:t>
            </a:r>
            <a:r>
              <a:rPr lang="en-US" sz="11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100" dirty="0" smtClean="0">
                <a:latin typeface="Courier New" pitchFamily="49" charset="0"/>
                <a:cs typeface="Courier New" pitchFamily="49" charset="0"/>
              </a:rPr>
              <a:t>  PL:ILLUMINA</a:t>
            </a:r>
            <a:r>
              <a:rPr lang="en-US" sz="1100" dirty="0">
                <a:latin typeface="Courier New" pitchFamily="49" charset="0"/>
                <a:cs typeface="Courier New" pitchFamily="49" charset="0"/>
              </a:rPr>
              <a:t>	LB:IL508	SM:SDH023</a:t>
            </a:r>
          </a:p>
          <a:p>
            <a:r>
              <a:rPr lang="en-US" sz="11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100" dirty="0" smtClean="0">
                <a:latin typeface="Courier New" pitchFamily="49" charset="0"/>
                <a:cs typeface="Courier New" pitchFamily="49" charset="0"/>
              </a:rPr>
              <a:t>PG    ID:GATK </a:t>
            </a:r>
            <a:r>
              <a:rPr lang="en-US" sz="1100" dirty="0" err="1">
                <a:latin typeface="Courier New" pitchFamily="49" charset="0"/>
                <a:cs typeface="Courier New" pitchFamily="49" charset="0"/>
              </a:rPr>
              <a:t>IndelRealigner</a:t>
            </a:r>
            <a:r>
              <a:rPr lang="en-US" sz="1100" dirty="0">
                <a:latin typeface="Courier New" pitchFamily="49" charset="0"/>
                <a:cs typeface="Courier New" pitchFamily="49" charset="0"/>
              </a:rPr>
              <a:t>	VN:2.0-39-gd091f72	</a:t>
            </a:r>
            <a:r>
              <a:rPr lang="en-US" sz="1100" dirty="0" err="1">
                <a:latin typeface="Courier New" pitchFamily="49" charset="0"/>
                <a:cs typeface="Courier New" pitchFamily="49" charset="0"/>
              </a:rPr>
              <a:t>CL:knownAlleles</a:t>
            </a:r>
            <a:r>
              <a:rPr lang="en-US" sz="1100" dirty="0">
                <a:latin typeface="Courier New" pitchFamily="49" charset="0"/>
                <a:cs typeface="Courier New" pitchFamily="49" charset="0"/>
              </a:rPr>
              <a:t>=[] </a:t>
            </a:r>
            <a:r>
              <a:rPr lang="en-US" sz="1100" dirty="0" err="1">
                <a:latin typeface="Courier New" pitchFamily="49" charset="0"/>
                <a:cs typeface="Courier New" pitchFamily="49" charset="0"/>
              </a:rPr>
              <a:t>targetIntervals</a:t>
            </a:r>
            <a:r>
              <a:rPr lang="en-US" sz="1100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100" dirty="0" err="1">
                <a:latin typeface="Courier New" pitchFamily="49" charset="0"/>
                <a:cs typeface="Courier New" pitchFamily="49" charset="0"/>
              </a:rPr>
              <a:t>tmp.intervals.list</a:t>
            </a:r>
            <a:r>
              <a:rPr lang="en-US" sz="11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100" dirty="0" err="1">
                <a:latin typeface="Courier New" pitchFamily="49" charset="0"/>
                <a:cs typeface="Courier New" pitchFamily="49" charset="0"/>
              </a:rPr>
              <a:t>LODThresholdForCleaning</a:t>
            </a:r>
            <a:r>
              <a:rPr lang="en-US" sz="1100" dirty="0">
                <a:latin typeface="Courier New" pitchFamily="49" charset="0"/>
                <a:cs typeface="Courier New" pitchFamily="49" charset="0"/>
              </a:rPr>
              <a:t>=5.0 </a:t>
            </a:r>
            <a:r>
              <a:rPr lang="en-US" sz="1100" dirty="0" err="1">
                <a:latin typeface="Courier New" pitchFamily="49" charset="0"/>
                <a:cs typeface="Courier New" pitchFamily="49" charset="0"/>
              </a:rPr>
              <a:t>consensusDeterminationModel</a:t>
            </a:r>
            <a:r>
              <a:rPr lang="en-US" sz="1100" dirty="0">
                <a:latin typeface="Courier New" pitchFamily="49" charset="0"/>
                <a:cs typeface="Courier New" pitchFamily="49" charset="0"/>
              </a:rPr>
              <a:t>=USE_READS </a:t>
            </a:r>
            <a:r>
              <a:rPr lang="en-US" sz="1100" dirty="0" err="1">
                <a:latin typeface="Courier New" pitchFamily="49" charset="0"/>
                <a:cs typeface="Courier New" pitchFamily="49" charset="0"/>
              </a:rPr>
              <a:t>entropyThreshold</a:t>
            </a:r>
            <a:r>
              <a:rPr lang="en-US" sz="1100" dirty="0">
                <a:latin typeface="Courier New" pitchFamily="49" charset="0"/>
                <a:cs typeface="Courier New" pitchFamily="49" charset="0"/>
              </a:rPr>
              <a:t>=0.15 </a:t>
            </a:r>
            <a:r>
              <a:rPr lang="en-US" sz="1100" dirty="0" err="1">
                <a:latin typeface="Courier New" pitchFamily="49" charset="0"/>
                <a:cs typeface="Courier New" pitchFamily="49" charset="0"/>
              </a:rPr>
              <a:t>maxReadsInMemory</a:t>
            </a:r>
            <a:r>
              <a:rPr lang="en-US" sz="1100" dirty="0">
                <a:latin typeface="Courier New" pitchFamily="49" charset="0"/>
                <a:cs typeface="Courier New" pitchFamily="49" charset="0"/>
              </a:rPr>
              <a:t>=150000 </a:t>
            </a:r>
            <a:r>
              <a:rPr lang="en-US" sz="1100" dirty="0" err="1">
                <a:latin typeface="Courier New" pitchFamily="49" charset="0"/>
                <a:cs typeface="Courier New" pitchFamily="49" charset="0"/>
              </a:rPr>
              <a:t>maxIsizeForMovement</a:t>
            </a:r>
            <a:r>
              <a:rPr lang="en-US" sz="1100" dirty="0">
                <a:latin typeface="Courier New" pitchFamily="49" charset="0"/>
                <a:cs typeface="Courier New" pitchFamily="49" charset="0"/>
              </a:rPr>
              <a:t>=3000 </a:t>
            </a:r>
            <a:r>
              <a:rPr lang="en-US" sz="1100" dirty="0" err="1">
                <a:latin typeface="Courier New" pitchFamily="49" charset="0"/>
                <a:cs typeface="Courier New" pitchFamily="49" charset="0"/>
              </a:rPr>
              <a:t>maxPositionalMoveAllowed</a:t>
            </a:r>
            <a:r>
              <a:rPr lang="en-US" sz="1100" dirty="0">
                <a:latin typeface="Courier New" pitchFamily="49" charset="0"/>
                <a:cs typeface="Courier New" pitchFamily="49" charset="0"/>
              </a:rPr>
              <a:t>=200 </a:t>
            </a:r>
            <a:r>
              <a:rPr lang="en-US" sz="1100" dirty="0" err="1">
                <a:latin typeface="Courier New" pitchFamily="49" charset="0"/>
                <a:cs typeface="Courier New" pitchFamily="49" charset="0"/>
              </a:rPr>
              <a:t>maxConsensuses</a:t>
            </a:r>
            <a:r>
              <a:rPr lang="en-US" sz="1100" dirty="0">
                <a:latin typeface="Courier New" pitchFamily="49" charset="0"/>
                <a:cs typeface="Courier New" pitchFamily="49" charset="0"/>
              </a:rPr>
              <a:t>=30 </a:t>
            </a:r>
            <a:r>
              <a:rPr lang="en-US" sz="1100" dirty="0" err="1">
                <a:latin typeface="Courier New" pitchFamily="49" charset="0"/>
                <a:cs typeface="Courier New" pitchFamily="49" charset="0"/>
              </a:rPr>
              <a:t>maxReadsForConsensuses</a:t>
            </a:r>
            <a:r>
              <a:rPr lang="en-US" sz="1100" dirty="0">
                <a:latin typeface="Courier New" pitchFamily="49" charset="0"/>
                <a:cs typeface="Courier New" pitchFamily="49" charset="0"/>
              </a:rPr>
              <a:t>=120 </a:t>
            </a:r>
            <a:r>
              <a:rPr lang="en-US" sz="1100" dirty="0" err="1">
                <a:latin typeface="Courier New" pitchFamily="49" charset="0"/>
                <a:cs typeface="Courier New" pitchFamily="49" charset="0"/>
              </a:rPr>
              <a:t>maxReadsForRealignment</a:t>
            </a:r>
            <a:r>
              <a:rPr lang="en-US" sz="1100" dirty="0">
                <a:latin typeface="Courier New" pitchFamily="49" charset="0"/>
                <a:cs typeface="Courier New" pitchFamily="49" charset="0"/>
              </a:rPr>
              <a:t>=20000 </a:t>
            </a:r>
            <a:r>
              <a:rPr lang="en-US" sz="1100" dirty="0" err="1">
                <a:latin typeface="Courier New" pitchFamily="49" charset="0"/>
                <a:cs typeface="Courier New" pitchFamily="49" charset="0"/>
              </a:rPr>
              <a:t>noOriginalAlignmentTags</a:t>
            </a:r>
            <a:r>
              <a:rPr lang="en-US" sz="1100" dirty="0">
                <a:latin typeface="Courier New" pitchFamily="49" charset="0"/>
                <a:cs typeface="Courier New" pitchFamily="49" charset="0"/>
              </a:rPr>
              <a:t>=false </a:t>
            </a:r>
            <a:r>
              <a:rPr lang="en-US" sz="1100" dirty="0" err="1">
                <a:latin typeface="Courier New" pitchFamily="49" charset="0"/>
                <a:cs typeface="Courier New" pitchFamily="49" charset="0"/>
              </a:rPr>
              <a:t>nWayOut</a:t>
            </a:r>
            <a:r>
              <a:rPr lang="en-US" sz="1100" dirty="0">
                <a:latin typeface="Courier New" pitchFamily="49" charset="0"/>
                <a:cs typeface="Courier New" pitchFamily="49" charset="0"/>
              </a:rPr>
              <a:t>=null generate_nWayOut_md5s=false </a:t>
            </a:r>
            <a:r>
              <a:rPr lang="en-US" sz="1100" dirty="0" err="1">
                <a:latin typeface="Courier New" pitchFamily="49" charset="0"/>
                <a:cs typeface="Courier New" pitchFamily="49" charset="0"/>
              </a:rPr>
              <a:t>check_early</a:t>
            </a:r>
            <a:r>
              <a:rPr lang="en-US" sz="1100" dirty="0">
                <a:latin typeface="Courier New" pitchFamily="49" charset="0"/>
                <a:cs typeface="Courier New" pitchFamily="49" charset="0"/>
              </a:rPr>
              <a:t>=false </a:t>
            </a:r>
            <a:r>
              <a:rPr lang="en-US" sz="1100" dirty="0" err="1">
                <a:latin typeface="Courier New" pitchFamily="49" charset="0"/>
                <a:cs typeface="Courier New" pitchFamily="49" charset="0"/>
              </a:rPr>
              <a:t>noPGTag</a:t>
            </a:r>
            <a:r>
              <a:rPr lang="en-US" sz="1100" dirty="0">
                <a:latin typeface="Courier New" pitchFamily="49" charset="0"/>
                <a:cs typeface="Courier New" pitchFamily="49" charset="0"/>
              </a:rPr>
              <a:t>=false </a:t>
            </a:r>
            <a:r>
              <a:rPr lang="en-US" sz="1100" dirty="0" err="1">
                <a:latin typeface="Courier New" pitchFamily="49" charset="0"/>
                <a:cs typeface="Courier New" pitchFamily="49" charset="0"/>
              </a:rPr>
              <a:t>keepPGTags</a:t>
            </a:r>
            <a:r>
              <a:rPr lang="en-US" sz="1100" dirty="0">
                <a:latin typeface="Courier New" pitchFamily="49" charset="0"/>
                <a:cs typeface="Courier New" pitchFamily="49" charset="0"/>
              </a:rPr>
              <a:t>=false </a:t>
            </a:r>
            <a:r>
              <a:rPr lang="en-US" sz="1100" dirty="0" err="1">
                <a:latin typeface="Courier New" pitchFamily="49" charset="0"/>
                <a:cs typeface="Courier New" pitchFamily="49" charset="0"/>
              </a:rPr>
              <a:t>indelsFileForDebugging</a:t>
            </a:r>
            <a:r>
              <a:rPr lang="en-US" sz="1100" dirty="0">
                <a:latin typeface="Courier New" pitchFamily="49" charset="0"/>
                <a:cs typeface="Courier New" pitchFamily="49" charset="0"/>
              </a:rPr>
              <a:t>=null </a:t>
            </a:r>
            <a:r>
              <a:rPr lang="en-US" sz="1100" dirty="0" err="1">
                <a:latin typeface="Courier New" pitchFamily="49" charset="0"/>
                <a:cs typeface="Courier New" pitchFamily="49" charset="0"/>
              </a:rPr>
              <a:t>statisticsFileForDebugging</a:t>
            </a:r>
            <a:r>
              <a:rPr lang="en-US" sz="1100" dirty="0">
                <a:latin typeface="Courier New" pitchFamily="49" charset="0"/>
                <a:cs typeface="Courier New" pitchFamily="49" charset="0"/>
              </a:rPr>
              <a:t>=null </a:t>
            </a:r>
            <a:r>
              <a:rPr lang="en-US" sz="1100" dirty="0" err="1">
                <a:latin typeface="Courier New" pitchFamily="49" charset="0"/>
                <a:cs typeface="Courier New" pitchFamily="49" charset="0"/>
              </a:rPr>
              <a:t>SNPsFileForDebugging</a:t>
            </a:r>
            <a:r>
              <a:rPr lang="en-US" sz="1100" dirty="0">
                <a:latin typeface="Courier New" pitchFamily="49" charset="0"/>
                <a:cs typeface="Courier New" pitchFamily="49" charset="0"/>
              </a:rPr>
              <a:t>=null</a:t>
            </a:r>
          </a:p>
          <a:p>
            <a:r>
              <a:rPr lang="en-US" sz="1100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100" dirty="0" smtClean="0">
                <a:latin typeface="Courier New" pitchFamily="49" charset="0"/>
                <a:cs typeface="Courier New" pitchFamily="49" charset="0"/>
              </a:rPr>
              <a:t>PG    </a:t>
            </a:r>
            <a:r>
              <a:rPr lang="en-US" sz="1100" dirty="0" err="1" smtClean="0">
                <a:latin typeface="Courier New" pitchFamily="49" charset="0"/>
                <a:cs typeface="Courier New" pitchFamily="49" charset="0"/>
              </a:rPr>
              <a:t>ID:bwa</a:t>
            </a:r>
            <a:r>
              <a:rPr lang="en-US" sz="1100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100" dirty="0" err="1">
                <a:latin typeface="Courier New" pitchFamily="49" charset="0"/>
                <a:cs typeface="Courier New" pitchFamily="49" charset="0"/>
              </a:rPr>
              <a:t>PN:bwa</a:t>
            </a:r>
            <a:r>
              <a:rPr lang="en-US" sz="1100" dirty="0">
                <a:latin typeface="Courier New" pitchFamily="49" charset="0"/>
                <a:cs typeface="Courier New" pitchFamily="49" charset="0"/>
              </a:rPr>
              <a:t>	VN:0.6.2-r126</a:t>
            </a:r>
          </a:p>
          <a:p>
            <a:endParaRPr lang="en-US" sz="1100" dirty="0">
              <a:latin typeface="Courier New" pitchFamily="49" charset="0"/>
              <a:cs typeface="Courier New" pitchFamily="49" charset="0"/>
            </a:endParaRPr>
          </a:p>
          <a:p>
            <a:endParaRPr lang="en-US" sz="1100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311733" y="274639"/>
            <a:ext cx="8229600" cy="6397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SAM/BAM Format: Header</a:t>
            </a:r>
            <a:endParaRPr lang="en-US" dirty="0"/>
          </a:p>
        </p:txBody>
      </p:sp>
      <p:sp>
        <p:nvSpPr>
          <p:cNvPr id="4" name="Rounded Rectangular Callout 3"/>
          <p:cNvSpPr/>
          <p:nvPr/>
        </p:nvSpPr>
        <p:spPr>
          <a:xfrm>
            <a:off x="6978693" y="1218913"/>
            <a:ext cx="2133600" cy="539750"/>
          </a:xfrm>
          <a:prstGeom prst="wedgeRoundRectCallout">
            <a:avLst>
              <a:gd name="adj1" fmla="val -91015"/>
              <a:gd name="adj2" fmla="val -6409"/>
              <a:gd name="adj3" fmla="val 16667"/>
            </a:avLst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tx1"/>
                </a:solidFill>
              </a:rPr>
              <a:t>s</a:t>
            </a:r>
            <a:r>
              <a:rPr lang="en-US" sz="1400" dirty="0" err="1" smtClean="0">
                <a:solidFill>
                  <a:schemeClr val="tx1"/>
                </a:solidFill>
              </a:rPr>
              <a:t>amtools</a:t>
            </a:r>
            <a:r>
              <a:rPr lang="en-US" sz="1400" dirty="0" smtClean="0">
                <a:solidFill>
                  <a:schemeClr val="tx1"/>
                </a:solidFill>
              </a:rPr>
              <a:t> to view bam</a:t>
            </a:r>
          </a:p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header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5" name="Rounded Rectangular Callout 4"/>
          <p:cNvSpPr/>
          <p:nvPr/>
        </p:nvSpPr>
        <p:spPr>
          <a:xfrm>
            <a:off x="4404591" y="1672969"/>
            <a:ext cx="1244600" cy="307975"/>
          </a:xfrm>
          <a:prstGeom prst="wedgeRoundRectCallout">
            <a:avLst>
              <a:gd name="adj1" fmla="val -107360"/>
              <a:gd name="adj2" fmla="val -54551"/>
              <a:gd name="adj3" fmla="val 16667"/>
            </a:avLst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s</a:t>
            </a:r>
            <a:r>
              <a:rPr lang="en-US" sz="1400" dirty="0" smtClean="0">
                <a:solidFill>
                  <a:schemeClr val="tx1"/>
                </a:solidFill>
              </a:rPr>
              <a:t>ort order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6" name="Rounded Rectangular Callout 5"/>
          <p:cNvSpPr/>
          <p:nvPr/>
        </p:nvSpPr>
        <p:spPr>
          <a:xfrm>
            <a:off x="4254500" y="2165351"/>
            <a:ext cx="2527300" cy="498475"/>
          </a:xfrm>
          <a:prstGeom prst="wedgeRoundRectCallout">
            <a:avLst>
              <a:gd name="adj1" fmla="val -103903"/>
              <a:gd name="adj2" fmla="val -16128"/>
              <a:gd name="adj3" fmla="val 16667"/>
            </a:avLst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r</a:t>
            </a:r>
            <a:r>
              <a:rPr lang="en-US" sz="1400" dirty="0" smtClean="0">
                <a:solidFill>
                  <a:schemeClr val="tx1"/>
                </a:solidFill>
              </a:rPr>
              <a:t>eference sequence names with lengths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" name="Rounded Rectangular Callout 6"/>
          <p:cNvSpPr/>
          <p:nvPr/>
        </p:nvSpPr>
        <p:spPr>
          <a:xfrm>
            <a:off x="5826948" y="2924944"/>
            <a:ext cx="2997200" cy="831850"/>
          </a:xfrm>
          <a:prstGeom prst="wedgeRoundRectCallout">
            <a:avLst>
              <a:gd name="adj1" fmla="val -85758"/>
              <a:gd name="adj2" fmla="val 50261"/>
              <a:gd name="adj3" fmla="val 16667"/>
            </a:avLst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r</a:t>
            </a:r>
            <a:r>
              <a:rPr lang="en-US" sz="1600" dirty="0" smtClean="0">
                <a:solidFill>
                  <a:schemeClr val="tx1"/>
                </a:solidFill>
              </a:rPr>
              <a:t>ead groups with platform, library and sample information</a:t>
            </a:r>
          </a:p>
        </p:txBody>
      </p:sp>
      <p:sp>
        <p:nvSpPr>
          <p:cNvPr id="8" name="Rounded Rectangular Callout 7"/>
          <p:cNvSpPr/>
          <p:nvPr/>
        </p:nvSpPr>
        <p:spPr>
          <a:xfrm>
            <a:off x="6332682" y="4309219"/>
            <a:ext cx="2527300" cy="415925"/>
          </a:xfrm>
          <a:prstGeom prst="wedgeRoundRectCallout">
            <a:avLst>
              <a:gd name="adj1" fmla="val -105913"/>
              <a:gd name="adj2" fmla="val 84866"/>
              <a:gd name="adj3" fmla="val 16667"/>
            </a:avLst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p</a:t>
            </a:r>
            <a:r>
              <a:rPr lang="en-US" sz="1400" dirty="0" smtClean="0">
                <a:solidFill>
                  <a:schemeClr val="tx1"/>
                </a:solidFill>
              </a:rPr>
              <a:t>rogram (analysis) history</a:t>
            </a:r>
          </a:p>
        </p:txBody>
      </p:sp>
    </p:spTree>
    <p:extLst>
      <p:ext uri="{BB962C8B-B14F-4D97-AF65-F5344CB8AC3E}">
        <p14:creationId xmlns:p14="http://schemas.microsoft.com/office/powerpoint/2010/main" val="4085453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51695" y="887204"/>
            <a:ext cx="8879354" cy="22929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sz="1000" dirty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sz="1000" dirty="0" err="1">
                <a:latin typeface="Courier New" pitchFamily="49" charset="0"/>
                <a:cs typeface="Courier New" pitchFamily="49" charset="0"/>
              </a:rPr>
              <a:t>benpass</a:t>
            </a:r>
            <a:r>
              <a:rPr lang="en-US" sz="1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000" dirty="0" err="1">
                <a:latin typeface="Courier New" pitchFamily="49" charset="0"/>
                <a:cs typeface="Courier New" pitchFamily="49" charset="0"/>
              </a:rPr>
              <a:t>align_genotype</a:t>
            </a:r>
            <a:r>
              <a:rPr lang="en-US" sz="1000" dirty="0">
                <a:latin typeface="Courier New" pitchFamily="49" charset="0"/>
                <a:cs typeface="Courier New" pitchFamily="49" charset="0"/>
              </a:rPr>
              <a:t>]$ </a:t>
            </a:r>
            <a:r>
              <a:rPr lang="en-US" sz="1000" dirty="0" err="1">
                <a:latin typeface="Courier New" pitchFamily="49" charset="0"/>
                <a:cs typeface="Courier New" pitchFamily="49" charset="0"/>
              </a:rPr>
              <a:t>samtools</a:t>
            </a:r>
            <a:r>
              <a:rPr lang="en-US" sz="1000" dirty="0">
                <a:latin typeface="Courier New" pitchFamily="49" charset="0"/>
                <a:cs typeface="Courier New" pitchFamily="49" charset="0"/>
              </a:rPr>
              <a:t> view </a:t>
            </a:r>
            <a:r>
              <a:rPr lang="en-US" sz="1000" dirty="0" err="1">
                <a:latin typeface="Courier New" pitchFamily="49" charset="0"/>
                <a:cs typeface="Courier New" pitchFamily="49" charset="0"/>
              </a:rPr>
              <a:t>allY.recalibrated.merge.bam</a:t>
            </a:r>
            <a:endParaRPr lang="en-US" sz="1000" dirty="0">
              <a:latin typeface="Courier New" pitchFamily="49" charset="0"/>
              <a:cs typeface="Courier New" pitchFamily="49" charset="0"/>
            </a:endParaRPr>
          </a:p>
          <a:p>
            <a:pPr>
              <a:lnSpc>
                <a:spcPct val="110000"/>
              </a:lnSpc>
            </a:pPr>
            <a:endParaRPr lang="en-US" sz="1000" dirty="0">
              <a:latin typeface="Courier New" pitchFamily="49" charset="0"/>
              <a:cs typeface="Courier New" pitchFamily="49" charset="0"/>
            </a:endParaRPr>
          </a:p>
          <a:p>
            <a:pPr>
              <a:lnSpc>
                <a:spcPct val="110000"/>
              </a:lnSpc>
            </a:pP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HW-ST605:127:B0568ABXX:2:1201:10933:3739</a:t>
            </a:r>
            <a:r>
              <a:rPr lang="en-US" sz="1000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147   chr1</a:t>
            </a:r>
            <a:r>
              <a:rPr lang="en-US" sz="1000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27675 60</a:t>
            </a:r>
            <a:r>
              <a:rPr lang="en-US" sz="1000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101M    =</a:t>
            </a:r>
            <a:r>
              <a:rPr lang="en-US" sz="1000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27588 -188</a:t>
            </a:r>
            <a:r>
              <a:rPr lang="en-US" sz="1000" dirty="0">
                <a:latin typeface="Courier New" pitchFamily="49" charset="0"/>
                <a:cs typeface="Courier New" pitchFamily="49" charset="0"/>
              </a:rPr>
              <a:t>	</a:t>
            </a:r>
            <a:endParaRPr lang="en-US" sz="1000" dirty="0" smtClean="0">
              <a:latin typeface="Courier New" pitchFamily="49" charset="0"/>
              <a:cs typeface="Courier New" pitchFamily="49" charset="0"/>
            </a:endParaRPr>
          </a:p>
          <a:p>
            <a:pPr>
              <a:lnSpc>
                <a:spcPct val="110000"/>
              </a:lnSpc>
            </a:pP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TCATTTTATGGCCCCTTCTTCCTATATCTGGTAGCTTTTAAATGATGACCATGTAGATAATCTTTATTGTCCCTCTTTCAGCAGACGGTATTTTCTTATGC</a:t>
            </a:r>
            <a:r>
              <a:rPr lang="en-US" sz="1000" dirty="0">
                <a:latin typeface="Courier New" pitchFamily="49" charset="0"/>
                <a:cs typeface="Courier New" pitchFamily="49" charset="0"/>
              </a:rPr>
              <a:t>	</a:t>
            </a:r>
            <a:endParaRPr lang="en-US" sz="1000" dirty="0" smtClean="0">
              <a:latin typeface="Courier New" pitchFamily="49" charset="0"/>
              <a:cs typeface="Courier New" pitchFamily="49" charset="0"/>
            </a:endParaRPr>
          </a:p>
          <a:p>
            <a:pPr>
              <a:lnSpc>
                <a:spcPct val="110000"/>
              </a:lnSpc>
            </a:pP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000" dirty="0">
                <a:latin typeface="Courier New" pitchFamily="49" charset="0"/>
                <a:cs typeface="Courier New" pitchFamily="49" charset="0"/>
              </a:rPr>
              <a:t>7;:;&lt;=??&lt;=BCCEFFEJFCEGGEFFDF?BEA@DEDFEFFDE&gt;EE@E@ADCACB&gt;CCDCBACDCDDDAB@@BCADDCBC@BCBB8@ABCCCDCBDA@&gt;:/	</a:t>
            </a:r>
            <a:endParaRPr lang="en-US" sz="1000" dirty="0" smtClean="0">
              <a:latin typeface="Courier New" pitchFamily="49" charset="0"/>
              <a:cs typeface="Courier New" pitchFamily="49" charset="0"/>
            </a:endParaRPr>
          </a:p>
          <a:p>
            <a:pPr>
              <a:lnSpc>
                <a:spcPct val="110000"/>
              </a:lnSpc>
            </a:pP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RG:Z:86-191</a:t>
            </a:r>
            <a:r>
              <a:rPr lang="en-US" sz="1000" dirty="0">
                <a:latin typeface="Courier New" pitchFamily="49" charset="0"/>
                <a:cs typeface="Courier New" pitchFamily="49" charset="0"/>
              </a:rPr>
              <a:t>		</a:t>
            </a:r>
          </a:p>
          <a:p>
            <a:pPr>
              <a:lnSpc>
                <a:spcPct val="110000"/>
              </a:lnSpc>
            </a:pPr>
            <a:endParaRPr lang="en-US" sz="1000" dirty="0">
              <a:latin typeface="Courier New" pitchFamily="49" charset="0"/>
              <a:cs typeface="Courier New" pitchFamily="49" charset="0"/>
            </a:endParaRPr>
          </a:p>
          <a:p>
            <a:pPr>
              <a:lnSpc>
                <a:spcPct val="110000"/>
              </a:lnSpc>
            </a:pPr>
            <a:r>
              <a:rPr lang="en-US" sz="1000" dirty="0">
                <a:latin typeface="Courier New" pitchFamily="49" charset="0"/>
                <a:cs typeface="Courier New" pitchFamily="49" charset="0"/>
              </a:rPr>
              <a:t>HW-ST605:127:B0568ABXX:3:1104:21059:173553	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83    chr1</a:t>
            </a:r>
            <a:r>
              <a:rPr lang="en-US" sz="1000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27682 60</a:t>
            </a:r>
            <a:r>
              <a:rPr lang="en-US" sz="1000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101M    =</a:t>
            </a:r>
            <a:r>
              <a:rPr lang="en-US" sz="1000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27664 -119</a:t>
            </a:r>
            <a:r>
              <a:rPr lang="en-US" sz="1000" dirty="0">
                <a:latin typeface="Courier New" pitchFamily="49" charset="0"/>
                <a:cs typeface="Courier New" pitchFamily="49" charset="0"/>
              </a:rPr>
              <a:t>	</a:t>
            </a:r>
            <a:endParaRPr lang="en-US" sz="1000" dirty="0" smtClean="0">
              <a:latin typeface="Courier New" pitchFamily="49" charset="0"/>
              <a:cs typeface="Courier New" pitchFamily="49" charset="0"/>
            </a:endParaRPr>
          </a:p>
          <a:p>
            <a:pPr>
              <a:lnSpc>
                <a:spcPct val="110000"/>
              </a:lnSpc>
            </a:pP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ATGGCCCCTTCTTCCTATATCTGGTAGCTTTTAAATGATGACCATGTAGATAATCTTTATTGTCCCTCTTTCAGCAGACGGTATTTTCTTATGCTACAGTA</a:t>
            </a:r>
            <a:r>
              <a:rPr lang="en-US" sz="1000" dirty="0">
                <a:latin typeface="Courier New" pitchFamily="49" charset="0"/>
                <a:cs typeface="Courier New" pitchFamily="49" charset="0"/>
              </a:rPr>
              <a:t>	</a:t>
            </a:r>
            <a:endParaRPr lang="en-US" sz="1000" dirty="0" smtClean="0">
              <a:latin typeface="Courier New" pitchFamily="49" charset="0"/>
              <a:cs typeface="Courier New" pitchFamily="49" charset="0"/>
            </a:endParaRPr>
          </a:p>
          <a:p>
            <a:pPr>
              <a:lnSpc>
                <a:spcPct val="110000"/>
              </a:lnSpc>
            </a:pP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8;8.7</a:t>
            </a:r>
            <a:r>
              <a:rPr lang="en-US" sz="1000" dirty="0">
                <a:latin typeface="Courier New" pitchFamily="49" charset="0"/>
                <a:cs typeface="Courier New" pitchFamily="49" charset="0"/>
              </a:rPr>
              <a:t>::&lt;?=BDHFHGFFDCGDAACCABHCCBDFBE&lt;/BA4//BB@BCAA@CBA@CB@ABA&gt;A??@B@BBACA&gt;?;A@8??CABBBA@AAAA?AA??@BB0	</a:t>
            </a:r>
            <a:endParaRPr lang="en-US" sz="1000" dirty="0" smtClean="0">
              <a:latin typeface="Courier New" pitchFamily="49" charset="0"/>
              <a:cs typeface="Courier New" pitchFamily="49" charset="0"/>
            </a:endParaRPr>
          </a:p>
          <a:p>
            <a:pPr>
              <a:lnSpc>
                <a:spcPct val="110000"/>
              </a:lnSpc>
            </a:pP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RG:Z:SDH023</a:t>
            </a:r>
            <a:r>
              <a:rPr lang="en-US" sz="1000" dirty="0">
                <a:latin typeface="Courier New" pitchFamily="49" charset="0"/>
                <a:cs typeface="Courier New" pitchFamily="49" charset="0"/>
              </a:rPr>
              <a:t>	</a:t>
            </a:r>
          </a:p>
          <a:p>
            <a:pPr>
              <a:lnSpc>
                <a:spcPct val="110000"/>
              </a:lnSpc>
            </a:pPr>
            <a:r>
              <a:rPr lang="en-US" sz="1000" dirty="0">
                <a:latin typeface="Courier New" pitchFamily="49" charset="0"/>
                <a:cs typeface="Courier New" pitchFamily="49" charset="0"/>
              </a:rPr>
              <a:t>* Many fields after column 12 deleted (e.g., recalibrated base scores) have been deleted for improved readability</a:t>
            </a:r>
          </a:p>
          <a:p>
            <a:pPr>
              <a:lnSpc>
                <a:spcPct val="110000"/>
              </a:lnSpc>
            </a:pPr>
            <a:endParaRPr lang="en-US" sz="1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3" y="116632"/>
            <a:ext cx="8229600" cy="648072"/>
          </a:xfrm>
        </p:spPr>
        <p:txBody>
          <a:bodyPr>
            <a:normAutofit/>
          </a:bodyPr>
          <a:lstStyle/>
          <a:p>
            <a:r>
              <a:rPr lang="en-US" sz="3600" dirty="0" smtClean="0"/>
              <a:t>SAM/BAM Format: Alignment Records</a:t>
            </a:r>
            <a:endParaRPr lang="en-US" sz="3600" dirty="0"/>
          </a:p>
        </p:txBody>
      </p:sp>
      <p:sp>
        <p:nvSpPr>
          <p:cNvPr id="5" name="Rectangle 4"/>
          <p:cNvSpPr/>
          <p:nvPr/>
        </p:nvSpPr>
        <p:spPr>
          <a:xfrm>
            <a:off x="971600" y="6252477"/>
            <a:ext cx="408528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hlinkClick r:id="rId2"/>
              </a:rPr>
              <a:t>http://samtools.sourceforge.net/SAM1.pdf</a:t>
            </a:r>
            <a:endParaRPr lang="en-US" sz="1600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092" y="3251031"/>
            <a:ext cx="8818563" cy="2990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Flowchart: Connector 9"/>
          <p:cNvSpPr/>
          <p:nvPr/>
        </p:nvSpPr>
        <p:spPr>
          <a:xfrm>
            <a:off x="103987" y="1289050"/>
            <a:ext cx="139700" cy="139700"/>
          </a:xfrm>
          <a:prstGeom prst="flowChartConnector">
            <a:avLst/>
          </a:prstGeom>
          <a:gradFill flip="none" rotWithShape="1">
            <a:gsLst>
              <a:gs pos="0">
                <a:schemeClr val="tx2">
                  <a:shade val="30000"/>
                  <a:satMod val="115000"/>
                </a:schemeClr>
              </a:gs>
              <a:gs pos="50000">
                <a:schemeClr val="tx2">
                  <a:shade val="67500"/>
                  <a:satMod val="115000"/>
                </a:schemeClr>
              </a:gs>
              <a:gs pos="100000">
                <a:schemeClr val="tx2">
                  <a:shade val="100000"/>
                  <a:satMod val="115000"/>
                </a:schemeClr>
              </a:gs>
            </a:gsLst>
            <a:lin ang="27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 smtClean="0"/>
              <a:t>1</a:t>
            </a:r>
            <a:endParaRPr lang="en-US" sz="700" dirty="0"/>
          </a:p>
        </p:txBody>
      </p:sp>
      <p:sp>
        <p:nvSpPr>
          <p:cNvPr id="12" name="Flowchart: Connector 11"/>
          <p:cNvSpPr/>
          <p:nvPr/>
        </p:nvSpPr>
        <p:spPr>
          <a:xfrm>
            <a:off x="4411630" y="1131817"/>
            <a:ext cx="139700" cy="139700"/>
          </a:xfrm>
          <a:prstGeom prst="flowChartConnector">
            <a:avLst/>
          </a:prstGeom>
          <a:gradFill flip="none" rotWithShape="1">
            <a:gsLst>
              <a:gs pos="0">
                <a:schemeClr val="tx2">
                  <a:shade val="30000"/>
                  <a:satMod val="115000"/>
                </a:schemeClr>
              </a:gs>
              <a:gs pos="50000">
                <a:schemeClr val="tx2">
                  <a:shade val="67500"/>
                  <a:satMod val="115000"/>
                </a:schemeClr>
              </a:gs>
              <a:gs pos="100000">
                <a:schemeClr val="tx2">
                  <a:shade val="100000"/>
                  <a:satMod val="115000"/>
                </a:schemeClr>
              </a:gs>
            </a:gsLst>
            <a:lin ang="27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/>
              <a:t>3</a:t>
            </a:r>
          </a:p>
        </p:txBody>
      </p:sp>
      <p:sp>
        <p:nvSpPr>
          <p:cNvPr id="13" name="Flowchart: Connector 12"/>
          <p:cNvSpPr/>
          <p:nvPr/>
        </p:nvSpPr>
        <p:spPr>
          <a:xfrm>
            <a:off x="4939052" y="1131817"/>
            <a:ext cx="139700" cy="139700"/>
          </a:xfrm>
          <a:prstGeom prst="flowChartConnector">
            <a:avLst/>
          </a:prstGeom>
          <a:gradFill flip="none" rotWithShape="1">
            <a:gsLst>
              <a:gs pos="0">
                <a:schemeClr val="tx2">
                  <a:shade val="30000"/>
                  <a:satMod val="115000"/>
                </a:schemeClr>
              </a:gs>
              <a:gs pos="50000">
                <a:schemeClr val="tx2">
                  <a:shade val="67500"/>
                  <a:satMod val="115000"/>
                </a:schemeClr>
              </a:gs>
              <a:gs pos="100000">
                <a:schemeClr val="tx2">
                  <a:shade val="100000"/>
                  <a:satMod val="115000"/>
                </a:schemeClr>
              </a:gs>
            </a:gsLst>
            <a:lin ang="27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 smtClean="0"/>
              <a:t>4</a:t>
            </a:r>
            <a:endParaRPr lang="en-US" sz="700" dirty="0"/>
          </a:p>
        </p:txBody>
      </p:sp>
      <p:sp>
        <p:nvSpPr>
          <p:cNvPr id="14" name="Flowchart: Connector 13"/>
          <p:cNvSpPr/>
          <p:nvPr/>
        </p:nvSpPr>
        <p:spPr>
          <a:xfrm>
            <a:off x="5284492" y="1131817"/>
            <a:ext cx="139700" cy="139700"/>
          </a:xfrm>
          <a:prstGeom prst="flowChartConnector">
            <a:avLst/>
          </a:prstGeom>
          <a:gradFill flip="none" rotWithShape="1">
            <a:gsLst>
              <a:gs pos="0">
                <a:schemeClr val="tx2">
                  <a:shade val="30000"/>
                  <a:satMod val="115000"/>
                </a:schemeClr>
              </a:gs>
              <a:gs pos="50000">
                <a:schemeClr val="tx2">
                  <a:shade val="67500"/>
                  <a:satMod val="115000"/>
                </a:schemeClr>
              </a:gs>
              <a:gs pos="100000">
                <a:schemeClr val="tx2">
                  <a:shade val="100000"/>
                  <a:satMod val="115000"/>
                </a:schemeClr>
              </a:gs>
            </a:gsLst>
            <a:lin ang="27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 smtClean="0"/>
              <a:t>5</a:t>
            </a:r>
            <a:endParaRPr lang="en-US" sz="700" dirty="0"/>
          </a:p>
        </p:txBody>
      </p:sp>
      <p:sp>
        <p:nvSpPr>
          <p:cNvPr id="15" name="Flowchart: Connector 14"/>
          <p:cNvSpPr/>
          <p:nvPr/>
        </p:nvSpPr>
        <p:spPr>
          <a:xfrm>
            <a:off x="5796926" y="1131817"/>
            <a:ext cx="139700" cy="139700"/>
          </a:xfrm>
          <a:prstGeom prst="flowChartConnector">
            <a:avLst/>
          </a:prstGeom>
          <a:gradFill flip="none" rotWithShape="1">
            <a:gsLst>
              <a:gs pos="0">
                <a:schemeClr val="tx2">
                  <a:shade val="30000"/>
                  <a:satMod val="115000"/>
                </a:schemeClr>
              </a:gs>
              <a:gs pos="50000">
                <a:schemeClr val="tx2">
                  <a:shade val="67500"/>
                  <a:satMod val="115000"/>
                </a:schemeClr>
              </a:gs>
              <a:gs pos="100000">
                <a:schemeClr val="tx2">
                  <a:shade val="100000"/>
                  <a:satMod val="115000"/>
                </a:schemeClr>
              </a:gs>
            </a:gsLst>
            <a:lin ang="27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 smtClean="0"/>
              <a:t>6</a:t>
            </a:r>
            <a:endParaRPr lang="en-US" sz="700" dirty="0"/>
          </a:p>
        </p:txBody>
      </p:sp>
      <p:sp>
        <p:nvSpPr>
          <p:cNvPr id="16" name="Flowchart: Connector 15"/>
          <p:cNvSpPr/>
          <p:nvPr/>
        </p:nvSpPr>
        <p:spPr>
          <a:xfrm>
            <a:off x="6760254" y="1131817"/>
            <a:ext cx="139700" cy="139700"/>
          </a:xfrm>
          <a:prstGeom prst="flowChartConnector">
            <a:avLst/>
          </a:prstGeom>
          <a:gradFill flip="none" rotWithShape="1">
            <a:gsLst>
              <a:gs pos="0">
                <a:schemeClr val="tx2">
                  <a:shade val="30000"/>
                  <a:satMod val="115000"/>
                </a:schemeClr>
              </a:gs>
              <a:gs pos="50000">
                <a:schemeClr val="tx2">
                  <a:shade val="67500"/>
                  <a:satMod val="115000"/>
                </a:schemeClr>
              </a:gs>
              <a:gs pos="100000">
                <a:schemeClr val="tx2">
                  <a:shade val="100000"/>
                  <a:satMod val="115000"/>
                </a:schemeClr>
              </a:gs>
            </a:gsLst>
            <a:lin ang="27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 smtClean="0"/>
              <a:t>8</a:t>
            </a:r>
            <a:endParaRPr lang="en-US" sz="700" dirty="0"/>
          </a:p>
        </p:txBody>
      </p:sp>
      <p:sp>
        <p:nvSpPr>
          <p:cNvPr id="17" name="Flowchart: Connector 16"/>
          <p:cNvSpPr/>
          <p:nvPr/>
        </p:nvSpPr>
        <p:spPr>
          <a:xfrm>
            <a:off x="7206626" y="1131817"/>
            <a:ext cx="139700" cy="139700"/>
          </a:xfrm>
          <a:prstGeom prst="flowChartConnector">
            <a:avLst/>
          </a:prstGeom>
          <a:gradFill flip="none" rotWithShape="1">
            <a:gsLst>
              <a:gs pos="0">
                <a:schemeClr val="tx2">
                  <a:shade val="30000"/>
                  <a:satMod val="115000"/>
                </a:schemeClr>
              </a:gs>
              <a:gs pos="50000">
                <a:schemeClr val="tx2">
                  <a:shade val="67500"/>
                  <a:satMod val="115000"/>
                </a:schemeClr>
              </a:gs>
              <a:gs pos="100000">
                <a:schemeClr val="tx2">
                  <a:shade val="100000"/>
                  <a:satMod val="115000"/>
                </a:schemeClr>
              </a:gs>
            </a:gsLst>
            <a:lin ang="27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 smtClean="0"/>
              <a:t>9</a:t>
            </a:r>
            <a:endParaRPr lang="en-US" sz="700" dirty="0"/>
          </a:p>
        </p:txBody>
      </p:sp>
      <p:grpSp>
        <p:nvGrpSpPr>
          <p:cNvPr id="21" name="Group 20"/>
          <p:cNvGrpSpPr/>
          <p:nvPr/>
        </p:nvGrpSpPr>
        <p:grpSpPr>
          <a:xfrm>
            <a:off x="86052" y="1442593"/>
            <a:ext cx="175570" cy="165091"/>
            <a:chOff x="193845" y="1485900"/>
            <a:chExt cx="175570" cy="165092"/>
          </a:xfrm>
        </p:grpSpPr>
        <p:sp>
          <p:nvSpPr>
            <p:cNvPr id="19" name="Flowchart: Connector 18"/>
            <p:cNvSpPr/>
            <p:nvPr/>
          </p:nvSpPr>
          <p:spPr>
            <a:xfrm>
              <a:off x="211780" y="1511294"/>
              <a:ext cx="139700" cy="139698"/>
            </a:xfrm>
            <a:prstGeom prst="flowChartConnector">
              <a:avLst/>
            </a:prstGeom>
            <a:gradFill flip="none" rotWithShape="1">
              <a:gsLst>
                <a:gs pos="0">
                  <a:schemeClr val="tx2">
                    <a:shade val="30000"/>
                    <a:satMod val="115000"/>
                  </a:schemeClr>
                </a:gs>
                <a:gs pos="50000">
                  <a:schemeClr val="tx2">
                    <a:shade val="67500"/>
                    <a:satMod val="115000"/>
                  </a:schemeClr>
                </a:gs>
                <a:gs pos="100000">
                  <a:schemeClr val="tx2"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93845" y="1485900"/>
              <a:ext cx="175570" cy="146050"/>
            </a:xfrm>
            <a:prstGeom prst="rect">
              <a:avLst/>
            </a:prstGeom>
          </p:spPr>
          <p:txBody>
            <a:bodyPr wrap="none" rtlCol="0">
              <a:noAutofit/>
            </a:bodyPr>
            <a:lstStyle/>
            <a:p>
              <a:pPr algn="ctr"/>
              <a:r>
                <a:rPr lang="en-US" sz="700" dirty="0" smtClean="0">
                  <a:solidFill>
                    <a:schemeClr val="bg1"/>
                  </a:solidFill>
                </a:rPr>
                <a:t>10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86052" y="1627124"/>
            <a:ext cx="175570" cy="171450"/>
            <a:chOff x="193845" y="1479550"/>
            <a:chExt cx="175570" cy="171450"/>
          </a:xfrm>
        </p:grpSpPr>
        <p:sp>
          <p:nvSpPr>
            <p:cNvPr id="23" name="Flowchart: Connector 22"/>
            <p:cNvSpPr/>
            <p:nvPr/>
          </p:nvSpPr>
          <p:spPr>
            <a:xfrm>
              <a:off x="211780" y="1511300"/>
              <a:ext cx="139700" cy="139700"/>
            </a:xfrm>
            <a:prstGeom prst="flowChartConnector">
              <a:avLst/>
            </a:prstGeom>
            <a:gradFill flip="none" rotWithShape="1">
              <a:gsLst>
                <a:gs pos="0">
                  <a:schemeClr val="tx2">
                    <a:shade val="30000"/>
                    <a:satMod val="115000"/>
                  </a:schemeClr>
                </a:gs>
                <a:gs pos="50000">
                  <a:schemeClr val="tx2">
                    <a:shade val="67500"/>
                    <a:satMod val="115000"/>
                  </a:schemeClr>
                </a:gs>
                <a:gs pos="100000">
                  <a:schemeClr val="tx2"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93845" y="1479550"/>
              <a:ext cx="175570" cy="146050"/>
            </a:xfrm>
            <a:prstGeom prst="rect">
              <a:avLst/>
            </a:prstGeom>
          </p:spPr>
          <p:txBody>
            <a:bodyPr wrap="none" rtlCol="0">
              <a:noAutofit/>
            </a:bodyPr>
            <a:lstStyle/>
            <a:p>
              <a:pPr algn="ctr"/>
              <a:r>
                <a:rPr lang="en-US" sz="700" dirty="0" smtClean="0">
                  <a:solidFill>
                    <a:schemeClr val="bg1"/>
                  </a:solidFill>
                </a:rPr>
                <a:t>11</a:t>
              </a:r>
            </a:p>
          </p:txBody>
        </p:sp>
      </p:grpSp>
      <p:sp>
        <p:nvSpPr>
          <p:cNvPr id="25" name="Flowchart: Connector 24"/>
          <p:cNvSpPr/>
          <p:nvPr/>
        </p:nvSpPr>
        <p:spPr>
          <a:xfrm>
            <a:off x="3952284" y="1131817"/>
            <a:ext cx="139700" cy="139700"/>
          </a:xfrm>
          <a:prstGeom prst="flowChartConnector">
            <a:avLst/>
          </a:prstGeom>
          <a:gradFill flip="none" rotWithShape="1">
            <a:gsLst>
              <a:gs pos="0">
                <a:schemeClr val="tx2">
                  <a:shade val="30000"/>
                  <a:satMod val="115000"/>
                </a:schemeClr>
              </a:gs>
              <a:gs pos="50000">
                <a:schemeClr val="tx2">
                  <a:shade val="67500"/>
                  <a:satMod val="115000"/>
                </a:schemeClr>
              </a:gs>
              <a:gs pos="100000">
                <a:schemeClr val="tx2">
                  <a:shade val="100000"/>
                  <a:satMod val="115000"/>
                </a:schemeClr>
              </a:gs>
            </a:gsLst>
            <a:lin ang="27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307439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533400"/>
            <a:ext cx="8077200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32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000" y="3429000"/>
            <a:ext cx="80391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5791200" y="1295400"/>
            <a:ext cx="21852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i="1" dirty="0" smtClean="0"/>
              <a:t>Alignment Examples</a:t>
            </a:r>
            <a:endParaRPr lang="en-US" sz="1600" b="1" i="1" dirty="0"/>
          </a:p>
        </p:txBody>
      </p:sp>
      <p:sp>
        <p:nvSpPr>
          <p:cNvPr id="10" name="TextBox 9"/>
          <p:cNvSpPr txBox="1"/>
          <p:nvPr/>
        </p:nvSpPr>
        <p:spPr>
          <a:xfrm>
            <a:off x="5486400" y="3657600"/>
            <a:ext cx="28125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i="1" dirty="0" smtClean="0"/>
              <a:t>Alignments in SAM format</a:t>
            </a:r>
            <a:endParaRPr lang="en-US" sz="1600" b="1" i="1" dirty="0"/>
          </a:p>
        </p:txBody>
      </p:sp>
      <p:sp>
        <p:nvSpPr>
          <p:cNvPr id="2" name="TextBox 1"/>
          <p:cNvSpPr txBox="1"/>
          <p:nvPr/>
        </p:nvSpPr>
        <p:spPr>
          <a:xfrm>
            <a:off x="6228184" y="4030249"/>
            <a:ext cx="2356735" cy="276999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/>
              <a:t>CIGAR string -&gt; 8M2I4M1D3M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215340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 txBox="1">
            <a:spLocks/>
          </p:cNvSpPr>
          <p:nvPr/>
        </p:nvSpPr>
        <p:spPr>
          <a:xfrm>
            <a:off x="304800" y="0"/>
            <a:ext cx="8382000" cy="838200"/>
          </a:xfrm>
          <a:prstGeom prst="rect">
            <a:avLst/>
          </a:prstGeom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D75B4"/>
                </a:solidFill>
                <a:latin typeface="Arial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D75B4"/>
                </a:solidFill>
                <a:latin typeface="Arial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D75B4"/>
                </a:solidFill>
                <a:latin typeface="Arial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D75B4"/>
                </a:solidFill>
                <a:latin typeface="Arial"/>
              </a:defRPr>
            </a:lvl9pPr>
          </a:lstStyle>
          <a:p>
            <a:r>
              <a:rPr lang="en-US" altLang="ko-KR" sz="2600" dirty="0" smtClean="0">
                <a:solidFill>
                  <a:schemeClr val="tx1"/>
                </a:solidFill>
              </a:rPr>
              <a:t>How to read FLAG in SAM</a:t>
            </a:r>
            <a:endParaRPr lang="ko-KR" altLang="en-US" sz="2600" dirty="0">
              <a:solidFill>
                <a:schemeClr val="tx1"/>
              </a:solidFill>
            </a:endParaRPr>
          </a:p>
        </p:txBody>
      </p:sp>
      <p:sp>
        <p:nvSpPr>
          <p:cNvPr id="5" name="슬라이드 번호 개체 틀 3"/>
          <p:cNvSpPr txBox="1">
            <a:spLocks/>
          </p:cNvSpPr>
          <p:nvPr/>
        </p:nvSpPr>
        <p:spPr>
          <a:xfrm>
            <a:off x="4572000" y="6309320"/>
            <a:ext cx="4427984" cy="365125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1ADA41A4-0A48-4E5D-9682-9AA6A4EC11C7}" type="slidenum">
              <a:rPr lang="ko-KR" altLang="en-US" smtClean="0"/>
              <a:pPr algn="r"/>
              <a:t>55</a:t>
            </a:fld>
            <a:endParaRPr lang="ko-KR" altLang="en-US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767" y="3864611"/>
            <a:ext cx="7221043" cy="27941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4810" r="-70" b="72409"/>
          <a:stretch/>
        </p:blipFill>
        <p:spPr bwMode="auto">
          <a:xfrm>
            <a:off x="59879" y="3170388"/>
            <a:ext cx="9036496" cy="47463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2208436" y="4398278"/>
            <a:ext cx="504056" cy="16712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40" dirty="0" smtClean="0"/>
              <a:t>1</a:t>
            </a:r>
          </a:p>
          <a:p>
            <a:r>
              <a:rPr lang="en-US" altLang="ko-KR" sz="1140" dirty="0" smtClean="0"/>
              <a:t>2</a:t>
            </a:r>
          </a:p>
          <a:p>
            <a:r>
              <a:rPr lang="en-US" altLang="ko-KR" sz="1140" dirty="0" smtClean="0"/>
              <a:t>4</a:t>
            </a:r>
          </a:p>
          <a:p>
            <a:r>
              <a:rPr lang="en-US" altLang="ko-KR" sz="1140" dirty="0" smtClean="0"/>
              <a:t>8</a:t>
            </a:r>
          </a:p>
          <a:p>
            <a:r>
              <a:rPr lang="en-US" altLang="ko-KR" sz="1140" dirty="0" smtClean="0"/>
              <a:t>16</a:t>
            </a:r>
          </a:p>
          <a:p>
            <a:r>
              <a:rPr lang="en-US" altLang="ko-KR" sz="1140" dirty="0" smtClean="0"/>
              <a:t>32</a:t>
            </a:r>
          </a:p>
          <a:p>
            <a:r>
              <a:rPr lang="en-US" altLang="ko-KR" sz="1140" dirty="0" smtClean="0"/>
              <a:t>64</a:t>
            </a:r>
          </a:p>
          <a:p>
            <a:r>
              <a:rPr lang="en-US" altLang="ko-KR" sz="1140" dirty="0" smtClean="0"/>
              <a:t>128</a:t>
            </a:r>
          </a:p>
          <a:p>
            <a:endParaRPr lang="en-US" altLang="ko-KR" sz="1140" dirty="0" smtClean="0"/>
          </a:p>
        </p:txBody>
      </p:sp>
      <p:sp>
        <p:nvSpPr>
          <p:cNvPr id="2" name="직사각형 1"/>
          <p:cNvSpPr/>
          <p:nvPr/>
        </p:nvSpPr>
        <p:spPr>
          <a:xfrm>
            <a:off x="3131840" y="1233716"/>
            <a:ext cx="4572000" cy="1583575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99=1+2+32+64</a:t>
            </a: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smtClean="0"/>
              <a:t>1: Read </a:t>
            </a:r>
            <a:r>
              <a:rPr lang="en-US" altLang="ko-KR" sz="1600" dirty="0"/>
              <a:t>paired</a:t>
            </a: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smtClean="0"/>
              <a:t>2: Mapped</a:t>
            </a:r>
            <a:endParaRPr lang="en-US" altLang="ko-KR" sz="1600" dirty="0"/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smtClean="0"/>
              <a:t>32: Mate </a:t>
            </a:r>
            <a:r>
              <a:rPr lang="en-US" altLang="ko-KR" sz="1600" dirty="0"/>
              <a:t>reverse </a:t>
            </a: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smtClean="0"/>
              <a:t>64: First </a:t>
            </a:r>
            <a:r>
              <a:rPr lang="en-US" altLang="ko-KR" sz="1600" dirty="0"/>
              <a:t>in Pair</a:t>
            </a:r>
            <a:endParaRPr lang="ko-KR" altLang="en-US" sz="1600" dirty="0"/>
          </a:p>
        </p:txBody>
      </p:sp>
      <p:sp>
        <p:nvSpPr>
          <p:cNvPr id="4" name="타원 3"/>
          <p:cNvSpPr/>
          <p:nvPr/>
        </p:nvSpPr>
        <p:spPr>
          <a:xfrm>
            <a:off x="3131840" y="3068960"/>
            <a:ext cx="288032" cy="33874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2691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Sam/Bam Header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04864"/>
            <a:ext cx="9144000" cy="419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2274471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8" y="2218843"/>
            <a:ext cx="9036496" cy="41417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88" y="1974664"/>
            <a:ext cx="9027033" cy="2785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Read Group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1997968" y="6381328"/>
            <a:ext cx="50943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http://samtools.github.io/hts-specs/SAMv1.pdf</a:t>
            </a:r>
            <a:endParaRPr lang="ko-KR" altLang="en-US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323528" y="2444334"/>
            <a:ext cx="576064" cy="720080"/>
          </a:xfrm>
          <a:prstGeom prst="round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396981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08744"/>
          </a:xfrm>
        </p:spPr>
        <p:txBody>
          <a:bodyPr/>
          <a:lstStyle/>
          <a:p>
            <a:r>
              <a:rPr lang="en-US" altLang="ko-KR" dirty="0" smtClean="0"/>
              <a:t>GATK FAQ on RG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63" y="1183382"/>
            <a:ext cx="9058787" cy="56299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388192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RG example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67" y="1628800"/>
            <a:ext cx="9016198" cy="44818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407247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Contents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altLang="ko-KR" dirty="0"/>
              <a:t>NIFTY2012</a:t>
            </a:r>
          </a:p>
          <a:p>
            <a:r>
              <a:rPr lang="en-US" altLang="ko-KR" dirty="0" smtClean="0"/>
              <a:t>0th code</a:t>
            </a:r>
            <a:r>
              <a:rPr lang="en-US" altLang="ko-KR" dirty="0"/>
              <a:t>: a sample </a:t>
            </a:r>
            <a:r>
              <a:rPr lang="en-US" altLang="ko-KR" dirty="0" smtClean="0"/>
              <a:t>processing w/o SGE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First code: a sample processing w/ SGE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Second </a:t>
            </a:r>
            <a:r>
              <a:rPr lang="en-US" altLang="ko-KR" dirty="0" smtClean="0"/>
              <a:t>code</a:t>
            </a:r>
            <a:r>
              <a:rPr lang="en-US" altLang="ko-KR" dirty="0"/>
              <a:t>: </a:t>
            </a:r>
            <a:r>
              <a:rPr lang="en-US" altLang="ko-KR" dirty="0" smtClean="0"/>
              <a:t>multiple samples</a:t>
            </a:r>
          </a:p>
          <a:p>
            <a:endParaRPr lang="en-US" altLang="ko-KR" dirty="0" smtClean="0"/>
          </a:p>
          <a:p>
            <a:pPr marL="0" indent="0">
              <a:buNone/>
            </a:pPr>
            <a:r>
              <a:rPr lang="en-US" altLang="ko-KR" dirty="0"/>
              <a:t>1000genome WTS</a:t>
            </a:r>
            <a:endParaRPr lang="en-US" altLang="ko-KR" dirty="0" smtClean="0"/>
          </a:p>
          <a:p>
            <a:r>
              <a:rPr lang="en-US" altLang="ko-KR" dirty="0" smtClean="0"/>
              <a:t>Third </a:t>
            </a:r>
            <a:r>
              <a:rPr lang="en-US" altLang="ko-KR" dirty="0"/>
              <a:t>code</a:t>
            </a:r>
            <a:r>
              <a:rPr lang="en-US" altLang="ko-KR" dirty="0" smtClean="0"/>
              <a:t>: multiple samples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913147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916832"/>
            <a:ext cx="9051608" cy="41285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4385013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0106"/>
          </a:xfrm>
        </p:spPr>
        <p:txBody>
          <a:bodyPr/>
          <a:lstStyle/>
          <a:p>
            <a:r>
              <a:rPr lang="en-US" altLang="ko-KR" dirty="0" smtClean="0"/>
              <a:t>Alignment section: mandatory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24744"/>
            <a:ext cx="9140664" cy="31064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53" t="11055"/>
          <a:stretch/>
        </p:blipFill>
        <p:spPr bwMode="auto">
          <a:xfrm>
            <a:off x="0" y="4574422"/>
            <a:ext cx="4139952" cy="22378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952" y="4351273"/>
            <a:ext cx="5004048" cy="24951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7389303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Alignment section: optional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TAG:TYPE:VALUE</a:t>
            </a:r>
            <a:endParaRPr lang="ko-KR" alt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2947059"/>
            <a:ext cx="9036496" cy="17060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9887622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88640"/>
            <a:ext cx="7764838" cy="65520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3519549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348880"/>
            <a:ext cx="7752874" cy="41232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8321470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Recommended practice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894" y="1678889"/>
            <a:ext cx="9046389" cy="24210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268645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651351"/>
            <a:ext cx="9036496" cy="16407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7697238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1493" y="3994332"/>
            <a:ext cx="4372507" cy="28623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95" t="4444" r="6526" b="3208"/>
          <a:stretch/>
        </p:blipFill>
        <p:spPr bwMode="auto">
          <a:xfrm>
            <a:off x="29715" y="3094229"/>
            <a:ext cx="4686301" cy="37191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2944216" y="2636912"/>
            <a:ext cx="3512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/>
              <a:t>Bioinformatics (2009) 25 (16): 2078-2079</a:t>
            </a:r>
            <a:endParaRPr lang="ko-KR" altLang="en-US" sz="1400" dirty="0"/>
          </a:p>
        </p:txBody>
      </p:sp>
      <p:pic>
        <p:nvPicPr>
          <p:cNvPr id="1434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332656"/>
            <a:ext cx="5727578" cy="22427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5012509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1270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028" y="548680"/>
            <a:ext cx="4069080" cy="1602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71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938" y="2528888"/>
            <a:ext cx="6315551" cy="1602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72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624658"/>
            <a:ext cx="9144000" cy="16126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0" y="-17802"/>
            <a:ext cx="482453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 err="1"/>
              <a:t>samtools</a:t>
            </a:r>
            <a:r>
              <a:rPr lang="en-US" altLang="ko-KR" sz="1400" dirty="0"/>
              <a:t> view SRR358050.bam | </a:t>
            </a:r>
            <a:r>
              <a:rPr lang="en-US" altLang="ko-KR" sz="1400" dirty="0" err="1"/>
              <a:t>sed</a:t>
            </a:r>
            <a:r>
              <a:rPr lang="en-US" altLang="ko-KR" sz="1400" dirty="0"/>
              <a:t> '1,$s/\t/  /g' | more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81095423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b</a:t>
            </a:r>
            <a:r>
              <a:rPr lang="en-US" altLang="ko-KR" dirty="0" err="1" smtClean="0"/>
              <a:t>wa</a:t>
            </a:r>
            <a:r>
              <a:rPr lang="en-US" altLang="ko-KR" dirty="0" smtClean="0"/>
              <a:t> SAM optional tags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628800"/>
            <a:ext cx="6400800" cy="4248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587575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ssh</a:t>
            </a:r>
            <a:r>
              <a:rPr lang="en-US" altLang="ko-KR" dirty="0" smtClean="0"/>
              <a:t> for Windows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 smtClean="0">
                <a:hlinkClick r:id="rId2"/>
              </a:rPr>
              <a:t>Xmanager</a:t>
            </a:r>
            <a:r>
              <a:rPr lang="en-US" altLang="ko-KR" dirty="0" smtClean="0">
                <a:hlinkClick r:id="rId2"/>
              </a:rPr>
              <a:t> 5 (30 days evaluation license)</a:t>
            </a:r>
            <a:endParaRPr lang="en-US" altLang="ko-KR" dirty="0" smtClean="0"/>
          </a:p>
          <a:p>
            <a:r>
              <a:rPr lang="en-US" altLang="ko-KR" dirty="0" smtClean="0"/>
              <a:t>Putty + </a:t>
            </a:r>
            <a:r>
              <a:rPr lang="en-US" altLang="ko-KR" dirty="0" err="1" smtClean="0"/>
              <a:t>WinSCP</a:t>
            </a:r>
            <a:endParaRPr lang="en-US" altLang="ko-KR" dirty="0" smtClean="0"/>
          </a:p>
          <a:p>
            <a:r>
              <a:rPr lang="en-US" altLang="ko-KR" dirty="0" err="1">
                <a:hlinkClick r:id="rId3"/>
              </a:rPr>
              <a:t>Bitvise</a:t>
            </a:r>
            <a:r>
              <a:rPr lang="en-US" altLang="ko-KR" dirty="0">
                <a:hlinkClick r:id="rId3"/>
              </a:rPr>
              <a:t> SSH </a:t>
            </a:r>
            <a:r>
              <a:rPr lang="en-US" altLang="ko-KR" dirty="0" smtClean="0">
                <a:hlinkClick r:id="rId3"/>
              </a:rPr>
              <a:t>Client</a:t>
            </a:r>
            <a:r>
              <a:rPr lang="en-US" altLang="ko-KR" dirty="0" smtClean="0"/>
              <a:t> (free for personal use)</a:t>
            </a:r>
          </a:p>
          <a:p>
            <a:r>
              <a:rPr lang="en-US" altLang="ko-KR" dirty="0">
                <a:hlinkClick r:id="rId4"/>
              </a:rPr>
              <a:t>Secure Shell Client 3.2.9 free for non-commercial </a:t>
            </a:r>
            <a:r>
              <a:rPr lang="en-US" altLang="ko-KR" dirty="0" smtClean="0">
                <a:hlinkClick r:id="rId4"/>
              </a:rPr>
              <a:t>use</a:t>
            </a:r>
            <a:r>
              <a:rPr lang="en-US" altLang="ko-KR" dirty="0" smtClean="0"/>
              <a:t> (</a:t>
            </a:r>
            <a:r>
              <a:rPr lang="en-US" altLang="ko-KR" dirty="0" smtClean="0">
                <a:hlinkClick r:id="rId5"/>
              </a:rPr>
              <a:t>download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449039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samtools</a:t>
            </a:r>
            <a:r>
              <a:rPr lang="en-US" altLang="ko-KR" dirty="0"/>
              <a:t> view SRR358050.bam | </a:t>
            </a:r>
            <a:r>
              <a:rPr lang="en-US" altLang="ko-KR" dirty="0" smtClean="0"/>
              <a:t>less</a:t>
            </a:r>
          </a:p>
          <a:p>
            <a:r>
              <a:rPr lang="en-US" altLang="ko-KR" dirty="0" err="1"/>
              <a:t>samtools</a:t>
            </a:r>
            <a:r>
              <a:rPr lang="en-US" altLang="ko-KR" dirty="0"/>
              <a:t> </a:t>
            </a:r>
            <a:r>
              <a:rPr lang="en-US" altLang="ko-KR" dirty="0" err="1"/>
              <a:t>tview</a:t>
            </a:r>
            <a:r>
              <a:rPr lang="en-US" altLang="ko-KR" dirty="0"/>
              <a:t> SRR358050.bam ~/DB/genomes/</a:t>
            </a:r>
            <a:r>
              <a:rPr lang="en-US" altLang="ko-KR" dirty="0" err="1"/>
              <a:t>H.sapiens</a:t>
            </a:r>
            <a:r>
              <a:rPr lang="en-US" altLang="ko-KR" dirty="0"/>
              <a:t>/b37/bwa-0.6/human_g1k_v37.fasta -p 1:10132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86895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0106"/>
          </a:xfrm>
        </p:spPr>
        <p:txBody>
          <a:bodyPr/>
          <a:lstStyle/>
          <a:p>
            <a:r>
              <a:rPr lang="en-US" altLang="ko-KR" dirty="0" err="1" smtClean="0"/>
              <a:t>Samtools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idxstats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052736"/>
            <a:ext cx="8039596" cy="8959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5681" y="2007443"/>
            <a:ext cx="6562725" cy="4733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46218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46476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313"/>
          <a:stretch/>
        </p:blipFill>
        <p:spPr bwMode="auto">
          <a:xfrm>
            <a:off x="1" y="347663"/>
            <a:ext cx="9144000" cy="6162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8159316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844824"/>
            <a:ext cx="4486275" cy="4181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0683357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561345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Picard </a:t>
            </a:r>
            <a:r>
              <a:rPr lang="en-US" altLang="ko-KR" dirty="0" err="1" smtClean="0"/>
              <a:t>MarkDuplicates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268760"/>
            <a:ext cx="6724650" cy="2619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780928"/>
            <a:ext cx="6724650" cy="301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51481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Linux command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 err="1" smtClean="0"/>
              <a:t>ls</a:t>
            </a:r>
            <a:r>
              <a:rPr lang="en-US" altLang="ko-KR" dirty="0"/>
              <a:t> </a:t>
            </a:r>
            <a:r>
              <a:rPr lang="en-US" altLang="ko-KR" dirty="0" smtClean="0"/>
              <a:t>/ </a:t>
            </a:r>
            <a:r>
              <a:rPr lang="en-US" altLang="ko-KR" dirty="0" err="1" smtClean="0"/>
              <a:t>mkdir</a:t>
            </a:r>
            <a:r>
              <a:rPr lang="en-US" altLang="ko-KR" dirty="0" smtClean="0"/>
              <a:t> / </a:t>
            </a:r>
            <a:r>
              <a:rPr lang="en-US" altLang="ko-KR" dirty="0" err="1" smtClean="0"/>
              <a:t>rmdir</a:t>
            </a:r>
            <a:r>
              <a:rPr lang="en-US" altLang="ko-KR" dirty="0" smtClean="0"/>
              <a:t> / </a:t>
            </a:r>
            <a:r>
              <a:rPr lang="en-US" altLang="ko-KR" dirty="0" err="1" smtClean="0"/>
              <a:t>rm</a:t>
            </a:r>
            <a:r>
              <a:rPr lang="en-US" altLang="ko-KR" dirty="0" smtClean="0"/>
              <a:t> / </a:t>
            </a:r>
            <a:r>
              <a:rPr lang="en-US" altLang="ko-KR" dirty="0" err="1" smtClean="0"/>
              <a:t>ln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 smtClean="0"/>
              <a:t>cd / </a:t>
            </a:r>
            <a:r>
              <a:rPr lang="en-US" altLang="ko-KR" dirty="0" err="1" smtClean="0"/>
              <a:t>pushd</a:t>
            </a:r>
            <a:r>
              <a:rPr lang="en-US" altLang="ko-KR" dirty="0" smtClean="0"/>
              <a:t> / </a:t>
            </a:r>
            <a:r>
              <a:rPr lang="en-US" altLang="ko-KR" dirty="0" err="1" smtClean="0"/>
              <a:t>popd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cat / more / less / head / tail / </a:t>
            </a:r>
            <a:r>
              <a:rPr lang="en-US" altLang="ko-KR" dirty="0" err="1" smtClean="0"/>
              <a:t>zcat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err="1" smtClean="0"/>
              <a:t>env</a:t>
            </a:r>
            <a:r>
              <a:rPr lang="en-US" altLang="ko-KR" dirty="0" smtClean="0"/>
              <a:t> / set / echo</a:t>
            </a:r>
          </a:p>
          <a:p>
            <a:pPr marL="0" indent="0">
              <a:buNone/>
            </a:pPr>
            <a:r>
              <a:rPr lang="en-US" altLang="ko-KR" dirty="0" smtClean="0"/>
              <a:t>for do done / if then fi</a:t>
            </a:r>
          </a:p>
          <a:p>
            <a:pPr marL="0" indent="0">
              <a:buNone/>
            </a:pPr>
            <a:r>
              <a:rPr lang="en-US" altLang="ko-KR" dirty="0" err="1" smtClean="0"/>
              <a:t>gzip</a:t>
            </a:r>
            <a:r>
              <a:rPr lang="en-US" altLang="ko-KR" dirty="0" smtClean="0"/>
              <a:t> </a:t>
            </a:r>
          </a:p>
          <a:p>
            <a:pPr marL="0" indent="0">
              <a:buNone/>
            </a:pPr>
            <a:r>
              <a:rPr lang="en-US" altLang="ko-KR" dirty="0" err="1" smtClean="0"/>
              <a:t>qsub</a:t>
            </a:r>
            <a:r>
              <a:rPr lang="en-US" altLang="ko-KR" dirty="0" smtClean="0"/>
              <a:t> / </a:t>
            </a:r>
            <a:r>
              <a:rPr lang="en-US" altLang="ko-KR" dirty="0" err="1" smtClean="0"/>
              <a:t>samtools</a:t>
            </a:r>
            <a:r>
              <a:rPr lang="en-US" altLang="ko-KR" dirty="0" smtClean="0"/>
              <a:t> / </a:t>
            </a:r>
            <a:r>
              <a:rPr lang="en-US" altLang="ko-KR" dirty="0" err="1" smtClean="0"/>
              <a:t>fastqc</a:t>
            </a:r>
            <a:r>
              <a:rPr lang="en-US" altLang="ko-KR" dirty="0" smtClean="0"/>
              <a:t> / sickle / </a:t>
            </a:r>
            <a:r>
              <a:rPr lang="en-US" altLang="ko-KR" dirty="0" err="1" smtClean="0"/>
              <a:t>bwa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3502166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</a:t>
            </a:r>
            <a:r>
              <a:rPr lang="en-US" altLang="ko-KR" dirty="0" smtClean="0"/>
              <a:t>loud.biopython.net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 smtClean="0"/>
              <a:t>GenomeCloud</a:t>
            </a:r>
            <a:r>
              <a:rPr lang="en-US" altLang="ko-KR" dirty="0" smtClean="0"/>
              <a:t> C2</a:t>
            </a:r>
          </a:p>
          <a:p>
            <a:r>
              <a:rPr lang="en-US" altLang="ko-KR" dirty="0" smtClean="0"/>
              <a:t>Product </a:t>
            </a:r>
            <a:r>
              <a:rPr lang="en-US" altLang="ko-KR" dirty="0"/>
              <a:t>: C2 ( for WES </a:t>
            </a:r>
            <a:r>
              <a:rPr lang="en-US" altLang="ko-KR" dirty="0" smtClean="0"/>
              <a:t>)</a:t>
            </a:r>
          </a:p>
          <a:p>
            <a:pPr lvl="1"/>
            <a:r>
              <a:rPr lang="en-US" altLang="ko-KR" dirty="0"/>
              <a:t>(</a:t>
            </a:r>
            <a:r>
              <a:rPr lang="en-US" altLang="ko-KR" dirty="0" smtClean="0"/>
              <a:t>4 </a:t>
            </a:r>
            <a:r>
              <a:rPr lang="en-US" altLang="ko-KR" dirty="0" err="1" smtClean="0"/>
              <a:t>vCore</a:t>
            </a:r>
            <a:r>
              <a:rPr lang="en-US" altLang="ko-KR" dirty="0"/>
              <a:t>,</a:t>
            </a:r>
            <a:r>
              <a:rPr lang="en-US" altLang="ko-KR" dirty="0" smtClean="0"/>
              <a:t> 8 </a:t>
            </a:r>
            <a:r>
              <a:rPr lang="en-US" altLang="ko-KR" dirty="0"/>
              <a:t>GB RAM </a:t>
            </a:r>
            <a:r>
              <a:rPr lang="en-US" altLang="ko-KR" dirty="0" smtClean="0"/>
              <a:t>) X 2 = 8 slot</a:t>
            </a:r>
          </a:p>
          <a:p>
            <a:pPr lvl="1"/>
            <a:r>
              <a:rPr lang="en-US" altLang="ko-KR" dirty="0" smtClean="0"/>
              <a:t>Disk </a:t>
            </a:r>
            <a:r>
              <a:rPr lang="en-US" altLang="ko-KR" dirty="0"/>
              <a:t>: </a:t>
            </a:r>
            <a:r>
              <a:rPr lang="en-US" altLang="ko-KR" dirty="0" smtClean="0"/>
              <a:t>Shared </a:t>
            </a:r>
            <a:r>
              <a:rPr lang="en-US" altLang="ko-KR" dirty="0" smtClean="0"/>
              <a:t>276</a:t>
            </a:r>
            <a:r>
              <a:rPr lang="en-US" altLang="ko-KR" dirty="0" smtClean="0"/>
              <a:t>GB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47374" y="4643844"/>
            <a:ext cx="23567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err="1" smtClean="0"/>
              <a:t>ssh</a:t>
            </a:r>
            <a:r>
              <a:rPr lang="en-US" altLang="ko-KR" sz="2400" dirty="0" smtClean="0"/>
              <a:t> port: </a:t>
            </a:r>
            <a:r>
              <a:rPr lang="en-US" altLang="ko-KR" sz="2400" dirty="0">
                <a:solidFill>
                  <a:srgbClr val="FF0000"/>
                </a:solidFill>
              </a:rPr>
              <a:t>60915</a:t>
            </a:r>
            <a:endParaRPr lang="ko-KR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93892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13533</TotalTime>
  <Words>2120</Words>
  <Application>Microsoft Office PowerPoint</Application>
  <PresentationFormat>화면 슬라이드 쇼(4:3)</PresentationFormat>
  <Paragraphs>517</Paragraphs>
  <Slides>76</Slides>
  <Notes>2</Notes>
  <HiddenSlides>2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76</vt:i4>
      </vt:variant>
    </vt:vector>
  </HeadingPairs>
  <TitlesOfParts>
    <vt:vector size="77" baseType="lpstr">
      <vt:lpstr>Office 테마</vt:lpstr>
      <vt:lpstr>바이오스핀의 모험 – NGS 실습편</vt:lpstr>
      <vt:lpstr>어쩌다가...</vt:lpstr>
      <vt:lpstr>왜 이 여정을 떠나는 것일까?</vt:lpstr>
      <vt:lpstr>어떻게 갈까?</vt:lpstr>
      <vt:lpstr>어디로 갈까?</vt:lpstr>
      <vt:lpstr>Contents</vt:lpstr>
      <vt:lpstr>ssh for Windows</vt:lpstr>
      <vt:lpstr>Linux command</vt:lpstr>
      <vt:lpstr>cloud.biopython.net</vt:lpstr>
      <vt:lpstr>14.63.174.75</vt:lpstr>
      <vt:lpstr>GenomeCloud 구성도</vt:lpstr>
      <vt:lpstr>PowerPoint 프레젠테이션</vt:lpstr>
      <vt:lpstr>GenomeCloud convention</vt:lpstr>
      <vt:lpstr>Cluster monitoring</vt:lpstr>
      <vt:lpstr>Sun Grid Engine(1)</vt:lpstr>
      <vt:lpstr>Sun Grid Engine(2)</vt:lpstr>
      <vt:lpstr>Sun Grid Engine(3)</vt:lpstr>
      <vt:lpstr>Shell directives</vt:lpstr>
      <vt:lpstr>Sun Grid Engine(4)</vt:lpstr>
      <vt:lpstr>9. Cluster 사용법</vt:lpstr>
      <vt:lpstr>Cluster 관리용 유용한 Util</vt:lpstr>
      <vt:lpstr>PowerPoint 프레젠테이션</vt:lpstr>
      <vt:lpstr>Sample data</vt:lpstr>
      <vt:lpstr>PowerPoint 프레젠테이션</vt:lpstr>
      <vt:lpstr>PowerPoint 프레젠테이션</vt:lpstr>
      <vt:lpstr>SRA Toolkit</vt:lpstr>
      <vt:lpstr>fastq-dump</vt:lpstr>
      <vt:lpstr>Quick Read Assessment: FastQC</vt:lpstr>
      <vt:lpstr>Read Assessment Example (Cont’d)</vt:lpstr>
      <vt:lpstr>FastQC: Basic statistics</vt:lpstr>
      <vt:lpstr>FastQC: Per base seq. quality</vt:lpstr>
      <vt:lpstr>FastQC: Per seq. quality score</vt:lpstr>
      <vt:lpstr>FastQC: Per base seq. content</vt:lpstr>
      <vt:lpstr>FastQC: Seq. duplication level</vt:lpstr>
      <vt:lpstr>FastQC: Overrepresented seq.</vt:lpstr>
      <vt:lpstr>FastQC: K-mer content</vt:lpstr>
      <vt:lpstr>Case example</vt:lpstr>
      <vt:lpstr>Selected Tools to Process Reads</vt:lpstr>
      <vt:lpstr>sickle</vt:lpstr>
      <vt:lpstr>Emboss seqret</vt:lpstr>
      <vt:lpstr>FASTQ</vt:lpstr>
      <vt:lpstr>FASTA Sequence Format</vt:lpstr>
      <vt:lpstr>FASTQ: Data Format</vt:lpstr>
      <vt:lpstr>FASTQ Example</vt:lpstr>
      <vt:lpstr>A read in FASTQ</vt:lpstr>
      <vt:lpstr>Phred quality scores</vt:lpstr>
      <vt:lpstr>Various FASTQ formats</vt:lpstr>
      <vt:lpstr>Quality score encoding differ among the platforms </vt:lpstr>
      <vt:lpstr>bwa</vt:lpstr>
      <vt:lpstr>SAM (Sequence Alignment/Map)</vt:lpstr>
      <vt:lpstr>SAM (BAM) Format</vt:lpstr>
      <vt:lpstr>SAM/BAM Format: Header</vt:lpstr>
      <vt:lpstr>SAM/BAM Format: Alignment Records</vt:lpstr>
      <vt:lpstr>PowerPoint 프레젠테이션</vt:lpstr>
      <vt:lpstr>PowerPoint 프레젠테이션</vt:lpstr>
      <vt:lpstr>Sam/Bam Header</vt:lpstr>
      <vt:lpstr>Read Group</vt:lpstr>
      <vt:lpstr>GATK FAQ on RG</vt:lpstr>
      <vt:lpstr>RG example</vt:lpstr>
      <vt:lpstr>PowerPoint 프레젠테이션</vt:lpstr>
      <vt:lpstr>Alignment section: mandatory</vt:lpstr>
      <vt:lpstr>Alignment section: optional</vt:lpstr>
      <vt:lpstr>PowerPoint 프레젠테이션</vt:lpstr>
      <vt:lpstr>PowerPoint 프레젠테이션</vt:lpstr>
      <vt:lpstr>Recommended practice</vt:lpstr>
      <vt:lpstr>PowerPoint 프레젠테이션</vt:lpstr>
      <vt:lpstr>PowerPoint 프레젠테이션</vt:lpstr>
      <vt:lpstr>PowerPoint 프레젠테이션</vt:lpstr>
      <vt:lpstr>bwa SAM optional tags</vt:lpstr>
      <vt:lpstr>PowerPoint 프레젠테이션</vt:lpstr>
      <vt:lpstr>Samtools idxstats</vt:lpstr>
      <vt:lpstr>PowerPoint 프레젠테이션</vt:lpstr>
      <vt:lpstr>PowerPoint 프레젠테이션</vt:lpstr>
      <vt:lpstr>PowerPoint 프레젠테이션</vt:lpstr>
      <vt:lpstr>PowerPoint 프레젠테이션</vt:lpstr>
      <vt:lpstr>Picard MarkDuplicates</vt:lpstr>
    </vt:vector>
  </TitlesOfParts>
  <Company>R&amp;D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Corporation</dc:creator>
  <cp:lastModifiedBy>krho</cp:lastModifiedBy>
  <cp:revision>129</cp:revision>
  <dcterms:created xsi:type="dcterms:W3CDTF">2006-10-05T04:04:58Z</dcterms:created>
  <dcterms:modified xsi:type="dcterms:W3CDTF">2014-12-06T06:13:32Z</dcterms:modified>
</cp:coreProperties>
</file>